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5"/>
  </p:notesMasterIdLst>
  <p:sldIdLst>
    <p:sldId id="256" r:id="rId2"/>
    <p:sldId id="463" r:id="rId3"/>
    <p:sldId id="464" r:id="rId4"/>
    <p:sldId id="307" r:id="rId5"/>
    <p:sldId id="317" r:id="rId6"/>
    <p:sldId id="308" r:id="rId7"/>
    <p:sldId id="323" r:id="rId8"/>
    <p:sldId id="326" r:id="rId9"/>
    <p:sldId id="468" r:id="rId10"/>
    <p:sldId id="310" r:id="rId11"/>
    <p:sldId id="288" r:id="rId12"/>
    <p:sldId id="374" r:id="rId13"/>
    <p:sldId id="470" r:id="rId14"/>
    <p:sldId id="380" r:id="rId15"/>
    <p:sldId id="513" r:id="rId16"/>
    <p:sldId id="515" r:id="rId17"/>
    <p:sldId id="482" r:id="rId18"/>
    <p:sldId id="492" r:id="rId19"/>
    <p:sldId id="489" r:id="rId20"/>
    <p:sldId id="486" r:id="rId21"/>
    <p:sldId id="487" r:id="rId22"/>
    <p:sldId id="488" r:id="rId23"/>
    <p:sldId id="490" r:id="rId24"/>
    <p:sldId id="491" r:id="rId25"/>
    <p:sldId id="484" r:id="rId26"/>
    <p:sldId id="493" r:id="rId27"/>
    <p:sldId id="494" r:id="rId28"/>
    <p:sldId id="483" r:id="rId29"/>
    <p:sldId id="495" r:id="rId30"/>
    <p:sldId id="473" r:id="rId31"/>
    <p:sldId id="476" r:id="rId32"/>
    <p:sldId id="478" r:id="rId33"/>
    <p:sldId id="479" r:id="rId34"/>
    <p:sldId id="496" r:id="rId35"/>
    <p:sldId id="497" r:id="rId36"/>
    <p:sldId id="481" r:id="rId37"/>
    <p:sldId id="498" r:id="rId38"/>
    <p:sldId id="504" r:id="rId39"/>
    <p:sldId id="505" r:id="rId40"/>
    <p:sldId id="499" r:id="rId41"/>
    <p:sldId id="500" r:id="rId42"/>
    <p:sldId id="501" r:id="rId43"/>
    <p:sldId id="502" r:id="rId44"/>
    <p:sldId id="503" r:id="rId45"/>
    <p:sldId id="506" r:id="rId46"/>
    <p:sldId id="303" r:id="rId47"/>
    <p:sldId id="508" r:id="rId48"/>
    <p:sldId id="510" r:id="rId49"/>
    <p:sldId id="509" r:id="rId50"/>
    <p:sldId id="511" r:id="rId51"/>
    <p:sldId id="507" r:id="rId52"/>
    <p:sldId id="514" r:id="rId53"/>
    <p:sldId id="285"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5A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664"/>
    <p:restoredTop sz="96327"/>
  </p:normalViewPr>
  <p:slideViewPr>
    <p:cSldViewPr snapToGrid="0">
      <p:cViewPr varScale="1">
        <p:scale>
          <a:sx n="68" d="100"/>
          <a:sy n="68" d="100"/>
        </p:scale>
        <p:origin x="232" y="6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84BA6B-06FD-D141-9DBC-4E6752C56D1C}" type="datetimeFigureOut">
              <a:rPr lang="en-US" smtClean="0"/>
              <a:t>4/22/24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CB509-4546-8F48-B83D-D83BAC5A97E2}" type="slidenum">
              <a:rPr lang="en-US" smtClean="0"/>
              <a:t>‹#›</a:t>
            </a:fld>
            <a:endParaRPr lang="en-US"/>
          </a:p>
        </p:txBody>
      </p:sp>
    </p:spTree>
    <p:extLst>
      <p:ext uri="{BB962C8B-B14F-4D97-AF65-F5344CB8AC3E}">
        <p14:creationId xmlns:p14="http://schemas.microsoft.com/office/powerpoint/2010/main" val="1271385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CB5F08-BD98-C444-B796-967F805E8934}" type="slidenum">
              <a:rPr lang="en-US" smtClean="0"/>
              <a:t>7</a:t>
            </a:fld>
            <a:endParaRPr lang="en-US"/>
          </a:p>
        </p:txBody>
      </p:sp>
    </p:spTree>
    <p:extLst>
      <p:ext uri="{BB962C8B-B14F-4D97-AF65-F5344CB8AC3E}">
        <p14:creationId xmlns:p14="http://schemas.microsoft.com/office/powerpoint/2010/main" val="1063083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a:extLst>
              <a:ext uri="{FF2B5EF4-FFF2-40B4-BE49-F238E27FC236}">
                <a16:creationId xmlns:a16="http://schemas.microsoft.com/office/drawing/2014/main" id="{D966AD94-BD85-51FD-938E-0699200EF8D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6" name="Notes Placeholder 2">
            <a:extLst>
              <a:ext uri="{FF2B5EF4-FFF2-40B4-BE49-F238E27FC236}">
                <a16:creationId xmlns:a16="http://schemas.microsoft.com/office/drawing/2014/main" id="{B9BA2AF9-4111-8DDF-4B89-9D770775F90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
        <p:nvSpPr>
          <p:cNvPr id="82947" name="Slide Number Placeholder 3">
            <a:extLst>
              <a:ext uri="{FF2B5EF4-FFF2-40B4-BE49-F238E27FC236}">
                <a16:creationId xmlns:a16="http://schemas.microsoft.com/office/drawing/2014/main" id="{0EEB9E54-F56D-C2D9-7871-BA5E01A2CD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fld id="{86C88DA9-DFB8-2D49-BD79-84336FD2B579}" type="slidenum">
              <a:rPr lang="en-US" altLang="en-US" sz="1200"/>
              <a:pPr/>
              <a:t>12</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37EEE-A3CF-443A-2482-35E18D99AF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7F8B9C-F5BA-17F9-0A1A-E9665612F7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8F8FBE-FBBE-A0CC-FC42-3FF15B01058C}"/>
              </a:ext>
            </a:extLst>
          </p:cNvPr>
          <p:cNvSpPr>
            <a:spLocks noGrp="1"/>
          </p:cNvSpPr>
          <p:nvPr>
            <p:ph type="dt" sz="half" idx="10"/>
          </p:nvPr>
        </p:nvSpPr>
        <p:spPr/>
        <p:txBody>
          <a:bodyPr/>
          <a:lstStyle/>
          <a:p>
            <a:fld id="{D5D8E255-8371-B349-B2F5-F8C6C9FF431B}" type="datetimeFigureOut">
              <a:rPr lang="en-US" smtClean="0"/>
              <a:t>4/22/24</a:t>
            </a:fld>
            <a:endParaRPr lang="en-US"/>
          </a:p>
        </p:txBody>
      </p:sp>
      <p:sp>
        <p:nvSpPr>
          <p:cNvPr id="5" name="Footer Placeholder 4">
            <a:extLst>
              <a:ext uri="{FF2B5EF4-FFF2-40B4-BE49-F238E27FC236}">
                <a16:creationId xmlns:a16="http://schemas.microsoft.com/office/drawing/2014/main" id="{1D2E2043-136C-34E3-9B5E-AC338246D9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6856A4-24F1-F505-9F17-D7CBFCAEE78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152495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8AD7-CB39-F4FD-60C8-BAB75817C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BE9A8A-5BCD-ACF0-C136-CDF4EF43F4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172173-7BCD-6D53-45A8-FCA73BB2689E}"/>
              </a:ext>
            </a:extLst>
          </p:cNvPr>
          <p:cNvSpPr>
            <a:spLocks noGrp="1"/>
          </p:cNvSpPr>
          <p:nvPr>
            <p:ph type="dt" sz="half" idx="10"/>
          </p:nvPr>
        </p:nvSpPr>
        <p:spPr/>
        <p:txBody>
          <a:bodyPr/>
          <a:lstStyle/>
          <a:p>
            <a:fld id="{D5D8E255-8371-B349-B2F5-F8C6C9FF431B}" type="datetimeFigureOut">
              <a:rPr lang="en-US" smtClean="0"/>
              <a:t>4/22/24</a:t>
            </a:fld>
            <a:endParaRPr lang="en-US"/>
          </a:p>
        </p:txBody>
      </p:sp>
      <p:sp>
        <p:nvSpPr>
          <p:cNvPr id="5" name="Footer Placeholder 4">
            <a:extLst>
              <a:ext uri="{FF2B5EF4-FFF2-40B4-BE49-F238E27FC236}">
                <a16:creationId xmlns:a16="http://schemas.microsoft.com/office/drawing/2014/main" id="{B5F32C7C-335D-7160-23CE-C24A4F786C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DCEB18-C173-EFB3-1C85-A031B29843E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72618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DC207-D54F-2803-D3CC-9C09125C69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02E1E2-9E3B-784D-3CE4-2296C22F67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06E86C-E00B-BD36-A411-67778DF47318}"/>
              </a:ext>
            </a:extLst>
          </p:cNvPr>
          <p:cNvSpPr>
            <a:spLocks noGrp="1"/>
          </p:cNvSpPr>
          <p:nvPr>
            <p:ph type="dt" sz="half" idx="10"/>
          </p:nvPr>
        </p:nvSpPr>
        <p:spPr/>
        <p:txBody>
          <a:bodyPr/>
          <a:lstStyle/>
          <a:p>
            <a:fld id="{D5D8E255-8371-B349-B2F5-F8C6C9FF431B}" type="datetimeFigureOut">
              <a:rPr lang="en-US" smtClean="0"/>
              <a:t>4/22/24</a:t>
            </a:fld>
            <a:endParaRPr lang="en-US"/>
          </a:p>
        </p:txBody>
      </p:sp>
      <p:sp>
        <p:nvSpPr>
          <p:cNvPr id="5" name="Footer Placeholder 4">
            <a:extLst>
              <a:ext uri="{FF2B5EF4-FFF2-40B4-BE49-F238E27FC236}">
                <a16:creationId xmlns:a16="http://schemas.microsoft.com/office/drawing/2014/main" id="{9B6F92B7-B14D-6AB6-B8C9-06EE3BCF47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8E9E8-5085-B615-86BC-FA6AF9D53953}"/>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75906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000000"/>
        </a:solidFill>
        <a:effectLst/>
      </p:bgPr>
    </p:bg>
    <p:spTree>
      <p:nvGrpSpPr>
        <p:cNvPr id="1" name=""/>
        <p:cNvGrpSpPr/>
        <p:nvPr/>
      </p:nvGrpSpPr>
      <p:grpSpPr>
        <a:xfrm>
          <a:off x="0" y="0"/>
          <a:ext cx="0" cy="0"/>
          <a:chOff x="0" y="0"/>
          <a:chExt cx="0" cy="0"/>
        </a:xfrm>
      </p:grpSpPr>
      <p:sp>
        <p:nvSpPr>
          <p:cNvPr id="149" name="Title Text"/>
          <p:cNvSpPr txBox="1">
            <a:spLocks noGrp="1"/>
          </p:cNvSpPr>
          <p:nvPr>
            <p:ph type="title"/>
          </p:nvPr>
        </p:nvSpPr>
        <p:spPr>
          <a:xfrm>
            <a:off x="1133475" y="180975"/>
            <a:ext cx="9925050" cy="1714500"/>
          </a:xfrm>
          <a:prstGeom prst="rect">
            <a:avLst/>
          </a:prstGeom>
        </p:spPr>
        <p:txBody>
          <a:bodyPr lIns="76200" tIns="76200" rIns="76200" bIns="76200" anchor="ctr">
            <a:noAutofit/>
          </a:bodyPr>
          <a:lstStyle>
            <a:lvl1pPr algn="ctr" defTabSz="409575">
              <a:lnSpc>
                <a:spcPct val="100000"/>
              </a:lnSpc>
              <a:defRPr sz="5800" b="0" spc="0">
                <a:solidFill>
                  <a:srgbClr val="FFFFFF"/>
                </a:solidFill>
                <a:latin typeface="Gill Sans"/>
                <a:ea typeface="Gill Sans"/>
                <a:cs typeface="Gill Sans"/>
                <a:sym typeface="Gill Sans"/>
              </a:defRPr>
            </a:lvl1pPr>
          </a:lstStyle>
          <a:p>
            <a:r>
              <a:t>Title Text</a:t>
            </a:r>
          </a:p>
        </p:txBody>
      </p:sp>
      <p:sp>
        <p:nvSpPr>
          <p:cNvPr id="150" name="Body Level One…"/>
          <p:cNvSpPr txBox="1">
            <a:spLocks noGrp="1"/>
          </p:cNvSpPr>
          <p:nvPr>
            <p:ph type="body" idx="1"/>
          </p:nvPr>
        </p:nvSpPr>
        <p:spPr>
          <a:xfrm>
            <a:off x="1133475" y="1943100"/>
            <a:ext cx="9925050" cy="4019550"/>
          </a:xfrm>
          <a:prstGeom prst="rect">
            <a:avLst/>
          </a:prstGeom>
        </p:spPr>
        <p:txBody>
          <a:bodyPr lIns="76200" tIns="76200" rIns="76200" bIns="76200" anchor="ctr">
            <a:noAutofit/>
          </a:bodyPr>
          <a:lstStyle>
            <a:lvl1pPr marL="738939" indent="-580189" defTabSz="409575">
              <a:lnSpc>
                <a:spcPct val="100000"/>
              </a:lnSpc>
              <a:spcBef>
                <a:spcPts val="1700"/>
              </a:spcBef>
              <a:buSzPct val="171000"/>
              <a:defRPr sz="2800">
                <a:solidFill>
                  <a:srgbClr val="FFFFFF"/>
                </a:solidFill>
                <a:latin typeface="Gill Sans"/>
                <a:ea typeface="Gill Sans"/>
                <a:cs typeface="Gill Sans"/>
                <a:sym typeface="Gill Sans"/>
              </a:defRPr>
            </a:lvl1pPr>
            <a:lvl2pPr marL="961189" indent="-580189" defTabSz="409575">
              <a:lnSpc>
                <a:spcPct val="100000"/>
              </a:lnSpc>
              <a:spcBef>
                <a:spcPts val="1700"/>
              </a:spcBef>
              <a:buSzPct val="171000"/>
              <a:defRPr sz="2800">
                <a:solidFill>
                  <a:srgbClr val="FFFFFF"/>
                </a:solidFill>
                <a:latin typeface="Gill Sans"/>
                <a:ea typeface="Gill Sans"/>
                <a:cs typeface="Gill Sans"/>
                <a:sym typeface="Gill Sans"/>
              </a:defRPr>
            </a:lvl2pPr>
            <a:lvl3pPr marL="1183439" indent="-580189" defTabSz="409575">
              <a:lnSpc>
                <a:spcPct val="100000"/>
              </a:lnSpc>
              <a:spcBef>
                <a:spcPts val="1700"/>
              </a:spcBef>
              <a:buSzPct val="171000"/>
              <a:defRPr sz="2800">
                <a:solidFill>
                  <a:srgbClr val="FFFFFF"/>
                </a:solidFill>
                <a:latin typeface="Gill Sans"/>
                <a:ea typeface="Gill Sans"/>
                <a:cs typeface="Gill Sans"/>
                <a:sym typeface="Gill Sans"/>
              </a:defRPr>
            </a:lvl3pPr>
            <a:lvl4pPr marL="1405689" indent="-580189" defTabSz="409575">
              <a:lnSpc>
                <a:spcPct val="100000"/>
              </a:lnSpc>
              <a:spcBef>
                <a:spcPts val="1700"/>
              </a:spcBef>
              <a:buSzPct val="171000"/>
              <a:defRPr sz="2800">
                <a:solidFill>
                  <a:srgbClr val="FFFFFF"/>
                </a:solidFill>
                <a:latin typeface="Gill Sans"/>
                <a:ea typeface="Gill Sans"/>
                <a:cs typeface="Gill Sans"/>
                <a:sym typeface="Gill Sans"/>
              </a:defRPr>
            </a:lvl4pPr>
            <a:lvl5pPr marL="1627939" indent="-580189" defTabSz="409575">
              <a:lnSpc>
                <a:spcPct val="100000"/>
              </a:lnSpc>
              <a:spcBef>
                <a:spcPts val="1700"/>
              </a:spcBef>
              <a:buSzPct val="171000"/>
              <a:defRPr sz="28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a:spLocks noGrp="1"/>
          </p:cNvSpPr>
          <p:nvPr>
            <p:ph type="sldNum" sz="quarter" idx="2"/>
          </p:nvPr>
        </p:nvSpPr>
        <p:spPr>
          <a:xfrm>
            <a:off x="5964238" y="6499225"/>
            <a:ext cx="254001" cy="273051"/>
          </a:xfrm>
          <a:prstGeom prst="rect">
            <a:avLst/>
          </a:prstGeom>
        </p:spPr>
        <p:txBody>
          <a:bodyPr lIns="95250" tIns="95250" rIns="95250" bIns="95250"/>
          <a:lstStyle>
            <a:lvl1pPr defTabSz="409575">
              <a:defRPr sz="1200">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154725400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DBEDB-C75D-A176-F1E1-2D61BD6412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60EA41-92F4-D93D-5DF9-8B79882ED1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3330B2-BD20-D788-65A6-746C9CD144E3}"/>
              </a:ext>
            </a:extLst>
          </p:cNvPr>
          <p:cNvSpPr>
            <a:spLocks noGrp="1"/>
          </p:cNvSpPr>
          <p:nvPr>
            <p:ph type="dt" sz="half" idx="10"/>
          </p:nvPr>
        </p:nvSpPr>
        <p:spPr/>
        <p:txBody>
          <a:bodyPr/>
          <a:lstStyle/>
          <a:p>
            <a:fld id="{D5D8E255-8371-B349-B2F5-F8C6C9FF431B}" type="datetimeFigureOut">
              <a:rPr lang="en-US" smtClean="0"/>
              <a:t>4/22/24</a:t>
            </a:fld>
            <a:endParaRPr lang="en-US"/>
          </a:p>
        </p:txBody>
      </p:sp>
      <p:sp>
        <p:nvSpPr>
          <p:cNvPr id="5" name="Footer Placeholder 4">
            <a:extLst>
              <a:ext uri="{FF2B5EF4-FFF2-40B4-BE49-F238E27FC236}">
                <a16:creationId xmlns:a16="http://schemas.microsoft.com/office/drawing/2014/main" id="{06741D4E-2093-22B2-0224-6CCBB36265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9B169-B36C-E793-5F8A-BFAD72B3E39E}"/>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22717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E088F-0963-1409-208E-743C84B47A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88810C-6BA9-7DB2-3B0B-720C42B3C5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42797A-1838-CB89-1256-14F12FF16119}"/>
              </a:ext>
            </a:extLst>
          </p:cNvPr>
          <p:cNvSpPr>
            <a:spLocks noGrp="1"/>
          </p:cNvSpPr>
          <p:nvPr>
            <p:ph type="dt" sz="half" idx="10"/>
          </p:nvPr>
        </p:nvSpPr>
        <p:spPr/>
        <p:txBody>
          <a:bodyPr/>
          <a:lstStyle/>
          <a:p>
            <a:fld id="{D5D8E255-8371-B349-B2F5-F8C6C9FF431B}" type="datetimeFigureOut">
              <a:rPr lang="en-US" smtClean="0"/>
              <a:t>4/22/24</a:t>
            </a:fld>
            <a:endParaRPr lang="en-US"/>
          </a:p>
        </p:txBody>
      </p:sp>
      <p:sp>
        <p:nvSpPr>
          <p:cNvPr id="5" name="Footer Placeholder 4">
            <a:extLst>
              <a:ext uri="{FF2B5EF4-FFF2-40B4-BE49-F238E27FC236}">
                <a16:creationId xmlns:a16="http://schemas.microsoft.com/office/drawing/2014/main" id="{B21F2D03-E3A0-4FEA-0011-C37F65BB10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2F4D0B-2CE2-143E-8B6E-602564B89BC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07268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19120-C89A-B32D-C285-5A1F7A2A9F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07ABE6-B752-F669-D1B4-AC8F049FCE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313714-0478-85A7-EDB7-9D329DB612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0DCCEE-DA65-5FEA-DBE1-A4FFB71A4054}"/>
              </a:ext>
            </a:extLst>
          </p:cNvPr>
          <p:cNvSpPr>
            <a:spLocks noGrp="1"/>
          </p:cNvSpPr>
          <p:nvPr>
            <p:ph type="dt" sz="half" idx="10"/>
          </p:nvPr>
        </p:nvSpPr>
        <p:spPr/>
        <p:txBody>
          <a:bodyPr/>
          <a:lstStyle/>
          <a:p>
            <a:fld id="{D5D8E255-8371-B349-B2F5-F8C6C9FF431B}" type="datetimeFigureOut">
              <a:rPr lang="en-US" smtClean="0"/>
              <a:t>4/22/24</a:t>
            </a:fld>
            <a:endParaRPr lang="en-US"/>
          </a:p>
        </p:txBody>
      </p:sp>
      <p:sp>
        <p:nvSpPr>
          <p:cNvPr id="6" name="Footer Placeholder 5">
            <a:extLst>
              <a:ext uri="{FF2B5EF4-FFF2-40B4-BE49-F238E27FC236}">
                <a16:creationId xmlns:a16="http://schemas.microsoft.com/office/drawing/2014/main" id="{B3AFB5A0-AAA7-A256-BA01-54C1A2476C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DF0E0C-8C61-C6B0-8D2F-98C1C0F1BFE2}"/>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246047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5963-B75A-5C26-1085-A924CA3505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1618E1-9250-45C9-B6CB-F5EC9FCD44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64F8B2-EBF4-1934-4B10-E0E23D984E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5E85D9-CA66-2837-5A04-B23B866065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643F1-9724-47B2-6CDC-D890213F27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5301FAC-E8AC-52D9-1A16-B217F1A60C6F}"/>
              </a:ext>
            </a:extLst>
          </p:cNvPr>
          <p:cNvSpPr>
            <a:spLocks noGrp="1"/>
          </p:cNvSpPr>
          <p:nvPr>
            <p:ph type="dt" sz="half" idx="10"/>
          </p:nvPr>
        </p:nvSpPr>
        <p:spPr/>
        <p:txBody>
          <a:bodyPr/>
          <a:lstStyle/>
          <a:p>
            <a:fld id="{D5D8E255-8371-B349-B2F5-F8C6C9FF431B}" type="datetimeFigureOut">
              <a:rPr lang="en-US" smtClean="0"/>
              <a:t>4/22/24</a:t>
            </a:fld>
            <a:endParaRPr lang="en-US"/>
          </a:p>
        </p:txBody>
      </p:sp>
      <p:sp>
        <p:nvSpPr>
          <p:cNvPr id="8" name="Footer Placeholder 7">
            <a:extLst>
              <a:ext uri="{FF2B5EF4-FFF2-40B4-BE49-F238E27FC236}">
                <a16:creationId xmlns:a16="http://schemas.microsoft.com/office/drawing/2014/main" id="{EF5BFE5D-39D1-6E86-A570-37A00E3A73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4A485E-6264-CBC0-1FF3-552D8DDBFDC4}"/>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44702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4FFF0-D8D3-C301-C696-45BC20EBE1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81B914-1337-0FD9-892B-B99F460A2A02}"/>
              </a:ext>
            </a:extLst>
          </p:cNvPr>
          <p:cNvSpPr>
            <a:spLocks noGrp="1"/>
          </p:cNvSpPr>
          <p:nvPr>
            <p:ph type="dt" sz="half" idx="10"/>
          </p:nvPr>
        </p:nvSpPr>
        <p:spPr/>
        <p:txBody>
          <a:bodyPr/>
          <a:lstStyle/>
          <a:p>
            <a:fld id="{D5D8E255-8371-B349-B2F5-F8C6C9FF431B}" type="datetimeFigureOut">
              <a:rPr lang="en-US" smtClean="0"/>
              <a:t>4/22/24</a:t>
            </a:fld>
            <a:endParaRPr lang="en-US"/>
          </a:p>
        </p:txBody>
      </p:sp>
      <p:sp>
        <p:nvSpPr>
          <p:cNvPr id="4" name="Footer Placeholder 3">
            <a:extLst>
              <a:ext uri="{FF2B5EF4-FFF2-40B4-BE49-F238E27FC236}">
                <a16:creationId xmlns:a16="http://schemas.microsoft.com/office/drawing/2014/main" id="{1FC03B48-34D2-3263-7740-5983D6F7F0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575E22-D3FA-A3BE-F2D4-6CCB10CD9467}"/>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248814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DE6F61-7AE2-FCC6-43FD-ED979C4E6A33}"/>
              </a:ext>
            </a:extLst>
          </p:cNvPr>
          <p:cNvSpPr>
            <a:spLocks noGrp="1"/>
          </p:cNvSpPr>
          <p:nvPr>
            <p:ph type="dt" sz="half" idx="10"/>
          </p:nvPr>
        </p:nvSpPr>
        <p:spPr/>
        <p:txBody>
          <a:bodyPr/>
          <a:lstStyle/>
          <a:p>
            <a:fld id="{D5D8E255-8371-B349-B2F5-F8C6C9FF431B}" type="datetimeFigureOut">
              <a:rPr lang="en-US" smtClean="0"/>
              <a:t>4/22/24</a:t>
            </a:fld>
            <a:endParaRPr lang="en-US"/>
          </a:p>
        </p:txBody>
      </p:sp>
      <p:sp>
        <p:nvSpPr>
          <p:cNvPr id="3" name="Footer Placeholder 2">
            <a:extLst>
              <a:ext uri="{FF2B5EF4-FFF2-40B4-BE49-F238E27FC236}">
                <a16:creationId xmlns:a16="http://schemas.microsoft.com/office/drawing/2014/main" id="{B5772E01-7045-0DD5-9E9A-B9D643B3B9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433559-F5B7-5AA5-561B-0308F9F19CD9}"/>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22754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62457-9C61-FB3A-E090-794F70CCCC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50A638-5B5A-F81F-B2BB-7D4BC2CCD8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6FA28D-530E-D553-BD5E-0834C69562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31CD66-9BCC-71D8-DC72-F5912A2DE9D4}"/>
              </a:ext>
            </a:extLst>
          </p:cNvPr>
          <p:cNvSpPr>
            <a:spLocks noGrp="1"/>
          </p:cNvSpPr>
          <p:nvPr>
            <p:ph type="dt" sz="half" idx="10"/>
          </p:nvPr>
        </p:nvSpPr>
        <p:spPr/>
        <p:txBody>
          <a:bodyPr/>
          <a:lstStyle/>
          <a:p>
            <a:fld id="{D5D8E255-8371-B349-B2F5-F8C6C9FF431B}" type="datetimeFigureOut">
              <a:rPr lang="en-US" smtClean="0"/>
              <a:t>4/22/24</a:t>
            </a:fld>
            <a:endParaRPr lang="en-US"/>
          </a:p>
        </p:txBody>
      </p:sp>
      <p:sp>
        <p:nvSpPr>
          <p:cNvPr id="6" name="Footer Placeholder 5">
            <a:extLst>
              <a:ext uri="{FF2B5EF4-FFF2-40B4-BE49-F238E27FC236}">
                <a16:creationId xmlns:a16="http://schemas.microsoft.com/office/drawing/2014/main" id="{23B4C7AA-84C9-DE87-FFC9-13E44AFAF4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813F64-36A6-C563-B8F8-7149E9CCD90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844494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4AE18-9F94-F919-8625-C0724FDF26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6D54EC-1B48-2A18-CDF8-E331B4674B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EC52F0-4853-2AF7-6240-A9A13CC434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48310-14CE-7E1E-AC35-4A75EA9F6108}"/>
              </a:ext>
            </a:extLst>
          </p:cNvPr>
          <p:cNvSpPr>
            <a:spLocks noGrp="1"/>
          </p:cNvSpPr>
          <p:nvPr>
            <p:ph type="dt" sz="half" idx="10"/>
          </p:nvPr>
        </p:nvSpPr>
        <p:spPr/>
        <p:txBody>
          <a:bodyPr/>
          <a:lstStyle/>
          <a:p>
            <a:fld id="{D5D8E255-8371-B349-B2F5-F8C6C9FF431B}" type="datetimeFigureOut">
              <a:rPr lang="en-US" smtClean="0"/>
              <a:t>4/22/24</a:t>
            </a:fld>
            <a:endParaRPr lang="en-US"/>
          </a:p>
        </p:txBody>
      </p:sp>
      <p:sp>
        <p:nvSpPr>
          <p:cNvPr id="6" name="Footer Placeholder 5">
            <a:extLst>
              <a:ext uri="{FF2B5EF4-FFF2-40B4-BE49-F238E27FC236}">
                <a16:creationId xmlns:a16="http://schemas.microsoft.com/office/drawing/2014/main" id="{9B0B3B96-74D7-0A95-CBCC-E43B376DA7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DE2FF1-191F-F55E-1038-7A84E40738DD}"/>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536341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368CCB-F95C-78B8-AB3B-75046B538E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B051CA-AE6B-5AD3-B31B-D128E8361E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A44A3A-5FE8-9765-97A4-8D78B8064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D8E255-8371-B349-B2F5-F8C6C9FF431B}" type="datetimeFigureOut">
              <a:rPr lang="en-US" smtClean="0"/>
              <a:t>4/22/24</a:t>
            </a:fld>
            <a:endParaRPr lang="en-US"/>
          </a:p>
        </p:txBody>
      </p:sp>
      <p:sp>
        <p:nvSpPr>
          <p:cNvPr id="5" name="Footer Placeholder 4">
            <a:extLst>
              <a:ext uri="{FF2B5EF4-FFF2-40B4-BE49-F238E27FC236}">
                <a16:creationId xmlns:a16="http://schemas.microsoft.com/office/drawing/2014/main" id="{9F477786-E37B-BA0A-FBBA-967E2DAF5F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B0ED85-D531-06A4-DD93-B6A9AC1AC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C475D4-DDD0-8942-A6FE-1A968215592B}" type="slidenum">
              <a:rPr lang="en-US" smtClean="0"/>
              <a:t>‹#›</a:t>
            </a:fld>
            <a:endParaRPr lang="en-US"/>
          </a:p>
        </p:txBody>
      </p:sp>
    </p:spTree>
    <p:extLst>
      <p:ext uri="{BB962C8B-B14F-4D97-AF65-F5344CB8AC3E}">
        <p14:creationId xmlns:p14="http://schemas.microsoft.com/office/powerpoint/2010/main" val="12854000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41B36-9C62-3FFE-74C5-B0303391BA7E}"/>
              </a:ext>
            </a:extLst>
          </p:cNvPr>
          <p:cNvSpPr>
            <a:spLocks noGrp="1"/>
          </p:cNvSpPr>
          <p:nvPr>
            <p:ph type="ctrTitle"/>
          </p:nvPr>
        </p:nvSpPr>
        <p:spPr/>
        <p:txBody>
          <a:bodyPr/>
          <a:lstStyle/>
          <a:p>
            <a:r>
              <a:rPr lang="en-US" dirty="0"/>
              <a:t>CC4E: Epilogue</a:t>
            </a:r>
          </a:p>
        </p:txBody>
      </p:sp>
      <p:sp>
        <p:nvSpPr>
          <p:cNvPr id="3" name="Subtitle 2">
            <a:extLst>
              <a:ext uri="{FF2B5EF4-FFF2-40B4-BE49-F238E27FC236}">
                <a16:creationId xmlns:a16="http://schemas.microsoft.com/office/drawing/2014/main" id="{A3AFB11C-46EE-C1B0-9B56-FAD330B5A75D}"/>
              </a:ext>
            </a:extLst>
          </p:cNvPr>
          <p:cNvSpPr>
            <a:spLocks noGrp="1"/>
          </p:cNvSpPr>
          <p:nvPr>
            <p:ph type="subTitle" idx="1"/>
          </p:nvPr>
        </p:nvSpPr>
        <p:spPr/>
        <p:txBody>
          <a:bodyPr>
            <a:normAutofit lnSpcReduction="10000"/>
          </a:bodyPr>
          <a:lstStyle/>
          <a:p>
            <a:r>
              <a:rPr lang="en-US" dirty="0"/>
              <a:t>Dr. Charles R. Severance</a:t>
            </a:r>
          </a:p>
          <a:p>
            <a:r>
              <a:rPr lang="en-US" dirty="0"/>
              <a:t>www.cc4e.com</a:t>
            </a:r>
          </a:p>
          <a:p>
            <a:r>
              <a:rPr lang="en-US" dirty="0"/>
              <a:t>code.cc4e.com (sample code)</a:t>
            </a:r>
          </a:p>
          <a:p>
            <a:r>
              <a:rPr lang="en-US" dirty="0" err="1"/>
              <a:t>online.dr-chuck.com</a:t>
            </a:r>
            <a:endParaRPr lang="en-US"/>
          </a:p>
          <a:p>
            <a:endParaRPr lang="en-US" dirty="0"/>
          </a:p>
        </p:txBody>
      </p:sp>
    </p:spTree>
    <p:extLst>
      <p:ext uri="{BB962C8B-B14F-4D97-AF65-F5344CB8AC3E}">
        <p14:creationId xmlns:p14="http://schemas.microsoft.com/office/powerpoint/2010/main" val="1297149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a:t>
            </a:r>
            <a:r>
              <a:rPr lang="en-US" dirty="0" err="1"/>
              <a:t>dict</a:t>
            </a:r>
            <a:r>
              <a:rPr lang="en-US" dirty="0"/>
              <a: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krdict.c</a:t>
            </a:r>
            <a:endParaRPr lang="en-US" dirty="0"/>
          </a:p>
          <a:p>
            <a:endParaRPr lang="en-US" dirty="0"/>
          </a:p>
        </p:txBody>
      </p:sp>
    </p:spTree>
    <p:extLst>
      <p:ext uri="{BB962C8B-B14F-4D97-AF65-F5344CB8AC3E}">
        <p14:creationId xmlns:p14="http://schemas.microsoft.com/office/powerpoint/2010/main" val="2034265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717A4-9921-BFD6-1CCB-14D89585287F}"/>
              </a:ext>
            </a:extLst>
          </p:cNvPr>
          <p:cNvSpPr>
            <a:spLocks noGrp="1"/>
          </p:cNvSpPr>
          <p:nvPr>
            <p:ph type="title"/>
          </p:nvPr>
        </p:nvSpPr>
        <p:spPr/>
        <p:txBody>
          <a:bodyPr/>
          <a:lstStyle/>
          <a:p>
            <a:r>
              <a:rPr lang="en-US" dirty="0"/>
              <a:t>Dictionary </a:t>
            </a:r>
          </a:p>
        </p:txBody>
      </p:sp>
      <p:sp>
        <p:nvSpPr>
          <p:cNvPr id="3" name="Text Placeholder 2">
            <a:extLst>
              <a:ext uri="{FF2B5EF4-FFF2-40B4-BE49-F238E27FC236}">
                <a16:creationId xmlns:a16="http://schemas.microsoft.com/office/drawing/2014/main" id="{4A9FFD7B-8E9C-AB62-1059-7657F502CA93}"/>
              </a:ext>
            </a:extLst>
          </p:cNvPr>
          <p:cNvSpPr>
            <a:spLocks noGrp="1"/>
          </p:cNvSpPr>
          <p:nvPr>
            <p:ph type="body" idx="1"/>
          </p:nvPr>
        </p:nvSpPr>
        <p:spPr/>
        <p:txBody>
          <a:bodyPr/>
          <a:lstStyle/>
          <a:p>
            <a:r>
              <a:rPr lang="en-US" dirty="0"/>
              <a:t>Bucket based hash map is the answer to a common programming interview question!</a:t>
            </a:r>
          </a:p>
        </p:txBody>
      </p:sp>
    </p:spTree>
    <p:extLst>
      <p:ext uri="{BB962C8B-B14F-4D97-AF65-F5344CB8AC3E}">
        <p14:creationId xmlns:p14="http://schemas.microsoft.com/office/powerpoint/2010/main" val="23344540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1">
            <a:extLst>
              <a:ext uri="{FF2B5EF4-FFF2-40B4-BE49-F238E27FC236}">
                <a16:creationId xmlns:a16="http://schemas.microsoft.com/office/drawing/2014/main" id="{DA4DD59B-3455-C5B6-9C12-13EF6E5DC0B8}"/>
              </a:ext>
            </a:extLst>
          </p:cNvPr>
          <p:cNvSpPr>
            <a:spLocks/>
          </p:cNvSpPr>
          <p:nvPr/>
        </p:nvSpPr>
        <p:spPr bwMode="auto">
          <a:xfrm>
            <a:off x="7639495" y="2171823"/>
            <a:ext cx="4123922" cy="3533430"/>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lIns="0" tIns="0" rIns="0" bIns="0"/>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endParaRPr lang="en-US" altLang="en-US" sz="2700"/>
          </a:p>
        </p:txBody>
      </p:sp>
      <p:sp>
        <p:nvSpPr>
          <p:cNvPr id="81922" name="Rectangle 2">
            <a:extLst>
              <a:ext uri="{FF2B5EF4-FFF2-40B4-BE49-F238E27FC236}">
                <a16:creationId xmlns:a16="http://schemas.microsoft.com/office/drawing/2014/main" id="{AF9DB627-8914-205A-3BEC-943D76B6A374}"/>
              </a:ext>
            </a:extLst>
          </p:cNvPr>
          <p:cNvSpPr>
            <a:spLocks noGrp="1" noChangeArrowheads="1"/>
          </p:cNvSpPr>
          <p:nvPr>
            <p:ph type="title"/>
          </p:nvPr>
        </p:nvSpPr>
        <p:spPr/>
        <p:txBody>
          <a:bodyPr/>
          <a:lstStyle/>
          <a:p>
            <a:pPr eaLnBrk="1" hangingPunct="1"/>
            <a:r>
              <a:rPr lang="en-US" altLang="en-US" sz="5399" dirty="0"/>
              <a:t>Hashes</a:t>
            </a:r>
          </a:p>
        </p:txBody>
      </p:sp>
      <p:sp>
        <p:nvSpPr>
          <p:cNvPr id="81923" name="Rectangle 3">
            <a:extLst>
              <a:ext uri="{FF2B5EF4-FFF2-40B4-BE49-F238E27FC236}">
                <a16:creationId xmlns:a16="http://schemas.microsoft.com/office/drawing/2014/main" id="{9FCA0DD8-80A1-73AD-B9C4-15FE33793230}"/>
              </a:ext>
            </a:extLst>
          </p:cNvPr>
          <p:cNvSpPr>
            <a:spLocks/>
          </p:cNvSpPr>
          <p:nvPr/>
        </p:nvSpPr>
        <p:spPr bwMode="auto">
          <a:xfrm>
            <a:off x="6842804" y="6172027"/>
            <a:ext cx="492442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250">
                <a:solidFill>
                  <a:schemeClr val="tx1"/>
                </a:solidFill>
                <a:ea typeface="ＭＳ Ｐゴシック" panose="020B0600070205080204" pitchFamily="34" charset="-128"/>
              </a:rPr>
              <a:t>http://en.wikipedia.org/wiki/Hash_function</a:t>
            </a:r>
          </a:p>
        </p:txBody>
      </p:sp>
      <p:sp>
        <p:nvSpPr>
          <p:cNvPr id="81924" name="Rectangle 4">
            <a:extLst>
              <a:ext uri="{FF2B5EF4-FFF2-40B4-BE49-F238E27FC236}">
                <a16:creationId xmlns:a16="http://schemas.microsoft.com/office/drawing/2014/main" id="{1D0A1784-7DFE-842B-C051-8AEF4FF4EA3B}"/>
              </a:ext>
            </a:extLst>
          </p:cNvPr>
          <p:cNvSpPr>
            <a:spLocks/>
          </p:cNvSpPr>
          <p:nvPr/>
        </p:nvSpPr>
        <p:spPr bwMode="auto">
          <a:xfrm>
            <a:off x="495252" y="1657523"/>
            <a:ext cx="6665659" cy="4266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625" i="1">
                <a:solidFill>
                  <a:schemeClr val="tx1"/>
                </a:solidFill>
                <a:ea typeface="ＭＳ Ｐゴシック" panose="020B0600070205080204" pitchFamily="34" charset="-128"/>
              </a:rPr>
              <a:t>A hash function is any algorithm or subroutine that maps large data sets to smaller data sets, called keys. For example, a single integer can serve as an index to an array (cf. associative array). The values returned by a hash function are called hash values, hash codes, hash sums, checksums, or simply hashes.</a:t>
            </a:r>
          </a:p>
          <a:p>
            <a:pPr algn="ctr" eaLnBrk="1" hangingPunct="1"/>
            <a:r>
              <a:rPr lang="en-US" altLang="en-US" sz="2625" i="1">
                <a:solidFill>
                  <a:schemeClr val="tx1"/>
                </a:solidFill>
                <a:ea typeface="ＭＳ Ｐゴシック" panose="020B0600070205080204" pitchFamily="34" charset="-128"/>
              </a:rPr>
              <a:t>Hash functions are mostly used to accelerate table lookup or data comparison tasks such as finding items in a database...</a:t>
            </a:r>
          </a:p>
        </p:txBody>
      </p:sp>
      <p:pic>
        <p:nvPicPr>
          <p:cNvPr id="81925" name="Picture 5">
            <a:extLst>
              <a:ext uri="{FF2B5EF4-FFF2-40B4-BE49-F238E27FC236}">
                <a16:creationId xmlns:a16="http://schemas.microsoft.com/office/drawing/2014/main" id="{295D937F-E53A-97A5-DDED-5775A25767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2350" y="1886101"/>
            <a:ext cx="4762035" cy="3647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723557" y="247038"/>
            <a:ext cx="7479928" cy="575542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int value;</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int buckets;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*heads[4];</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*tails[4];</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krdict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krdict_new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krdict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p-&gt;buckets = 4;</a:t>
            </a:r>
          </a:p>
          <a:p>
            <a:r>
              <a:rPr lang="en-US" sz="1600" b="1" dirty="0">
                <a:latin typeface="Courier New" panose="02070309020205020404" pitchFamily="49" charset="0"/>
                <a:cs typeface="Courier New" panose="02070309020205020404" pitchFamily="49" charset="0"/>
              </a:rPr>
              <a:t>    for(int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p-&gt;buckets;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p-&gt;heads[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p-&gt;tails[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8791770" y="1388373"/>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8791770" y="1770360"/>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8791770" y="215234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8791770" y="256271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8807268" y="8460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11152284" y="116290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10378298" y="1358843"/>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14497DC-AD2A-C741-B019-DD53D8953107}"/>
              </a:ext>
            </a:extLst>
          </p:cNvPr>
          <p:cNvCxnSpPr>
            <a:cxnSpLocks/>
            <a:stCxn id="4" idx="3"/>
          </p:cNvCxnSpPr>
          <p:nvPr/>
        </p:nvCxnSpPr>
        <p:spPr>
          <a:xfrm flipV="1">
            <a:off x="10378298" y="1794777"/>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448079" y="1608147"/>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p:cNvCxnSpPr>
          <p:nvPr/>
        </p:nvCxnSpPr>
        <p:spPr>
          <a:xfrm>
            <a:off x="10378298" y="2348290"/>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448079" y="234829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sp>
        <p:nvSpPr>
          <p:cNvPr id="23" name="Rectangle 22">
            <a:extLst>
              <a:ext uri="{FF2B5EF4-FFF2-40B4-BE49-F238E27FC236}">
                <a16:creationId xmlns:a16="http://schemas.microsoft.com/office/drawing/2014/main" id="{CC6D46FE-9DFF-9533-B64C-F686996BFC1A}"/>
              </a:ext>
            </a:extLst>
          </p:cNvPr>
          <p:cNvSpPr/>
          <p:nvPr/>
        </p:nvSpPr>
        <p:spPr>
          <a:xfrm>
            <a:off x="11106080" y="2946148"/>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10378298" y="2758660"/>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8789569" y="3153104"/>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0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7040905" y="168993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5923911" y="192077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6700521" y="210298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8203485" y="1584316"/>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8203485" y="1966303"/>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8203485" y="2102984"/>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8203485" y="2102984"/>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4576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121158" y="92003"/>
            <a:ext cx="7479928" cy="3970318"/>
          </a:xfrm>
          <a:prstGeom prst="rect">
            <a:avLst/>
          </a:prstGeom>
          <a:noFill/>
        </p:spPr>
        <p:txBody>
          <a:bodyPr wrap="square">
            <a:spAutoFit/>
          </a:bodyPr>
          <a:lstStyle/>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int main(void)</a:t>
            </a:r>
          </a:p>
          <a:p>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struct </a:t>
            </a:r>
            <a:r>
              <a:rPr lang="en-US" b="1" dirty="0" err="1">
                <a:latin typeface="Courier New" panose="02070309020205020404" pitchFamily="49" charset="0"/>
                <a:cs typeface="Courier New" panose="02070309020205020404" pitchFamily="49" charset="0"/>
              </a:rPr>
              <a:t>krdict</a:t>
            </a:r>
            <a:r>
              <a:rPr lang="en-US" b="1" dirty="0">
                <a:latin typeface="Courier New" panose="02070309020205020404" pitchFamily="49" charset="0"/>
                <a:cs typeface="Courier New" panose="02070309020205020404" pitchFamily="49" charset="0"/>
              </a:rPr>
              <a:t> * d = </a:t>
            </a:r>
            <a:r>
              <a:rPr lang="en-US" b="1" dirty="0" err="1">
                <a:latin typeface="Courier New" panose="02070309020205020404" pitchFamily="49" charset="0"/>
                <a:cs typeface="Courier New" panose="02070309020205020404" pitchFamily="49" charset="0"/>
              </a:rPr>
              <a:t>krdict_new</a:t>
            </a:r>
            <a:r>
              <a:rPr lang="en-US" b="1" dirty="0">
                <a:latin typeface="Courier New" panose="02070309020205020404" pitchFamily="49" charset="0"/>
                <a:cs typeface="Courier New" panose="02070309020205020404" pitchFamily="49" charset="0"/>
              </a:rPr>
              <a:t>();</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"z", 8);</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"z", 1);</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"y", 2);</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"b", 3);</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krdict_put</a:t>
            </a:r>
            <a:r>
              <a:rPr lang="en-US" b="1" dirty="0">
                <a:latin typeface="Courier New" panose="02070309020205020404" pitchFamily="49" charset="0"/>
                <a:cs typeface="Courier New" panose="02070309020205020404" pitchFamily="49" charset="0"/>
              </a:rPr>
              <a:t>(d, "a", 4);</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krdict_dump</a:t>
            </a:r>
            <a:r>
              <a:rPr lang="en-US" b="1" dirty="0">
                <a:latin typeface="Courier New" panose="02070309020205020404" pitchFamily="49" charset="0"/>
                <a:cs typeface="Courier New" panose="02070309020205020404" pitchFamily="49" charset="0"/>
              </a:rPr>
              <a:t>(d);</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krdict_del</a:t>
            </a:r>
            <a:r>
              <a:rPr lang="en-US" b="1" dirty="0">
                <a:latin typeface="Courier New" panose="02070309020205020404" pitchFamily="49" charset="0"/>
                <a:cs typeface="Courier New" panose="02070309020205020404" pitchFamily="49" charset="0"/>
              </a:rPr>
              <a:t>(d);</a:t>
            </a:r>
          </a:p>
          <a:p>
            <a:r>
              <a:rPr lang="en-US"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6207222" y="3775378"/>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6207222" y="4157365"/>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6207222" y="45393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6207222" y="494972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6222720" y="323305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8567736" y="3549905"/>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7793750" y="3745848"/>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AB3D1FA-DDB0-E66C-F622-04A8D3DE991A}"/>
              </a:ext>
            </a:extLst>
          </p:cNvPr>
          <p:cNvSpPr/>
          <p:nvPr/>
        </p:nvSpPr>
        <p:spPr>
          <a:xfrm>
            <a:off x="8822974"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y=2</a:t>
            </a:r>
          </a:p>
        </p:txBody>
      </p:sp>
      <p:cxnSp>
        <p:nvCxnSpPr>
          <p:cNvPr id="12" name="Straight Arrow Connector 11">
            <a:extLst>
              <a:ext uri="{FF2B5EF4-FFF2-40B4-BE49-F238E27FC236}">
                <a16:creationId xmlns:a16="http://schemas.microsoft.com/office/drawing/2014/main" id="{D14497DC-AD2A-C741-B019-DD53D8953107}"/>
              </a:ext>
            </a:extLst>
          </p:cNvPr>
          <p:cNvCxnSpPr>
            <a:cxnSpLocks/>
            <a:stCxn id="4" idx="3"/>
            <a:endCxn id="11" idx="1"/>
          </p:cNvCxnSpPr>
          <p:nvPr/>
        </p:nvCxnSpPr>
        <p:spPr>
          <a:xfrm flipV="1">
            <a:off x="7793750" y="4181782"/>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739C4EB-8C6F-3442-DBD7-AB2ED4484BB6}"/>
              </a:ext>
            </a:extLst>
          </p:cNvPr>
          <p:cNvSpPr/>
          <p:nvPr/>
        </p:nvSpPr>
        <p:spPr>
          <a:xfrm>
            <a:off x="10089143"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a=4</a:t>
            </a:r>
          </a:p>
        </p:txBody>
      </p:sp>
      <p:cxnSp>
        <p:nvCxnSpPr>
          <p:cNvPr id="14" name="Straight Arrow Connector 13">
            <a:extLst>
              <a:ext uri="{FF2B5EF4-FFF2-40B4-BE49-F238E27FC236}">
                <a16:creationId xmlns:a16="http://schemas.microsoft.com/office/drawing/2014/main" id="{74951E87-9BFA-685E-A698-77841CC1A185}"/>
              </a:ext>
            </a:extLst>
          </p:cNvPr>
          <p:cNvCxnSpPr>
            <a:cxnSpLocks/>
            <a:stCxn id="11" idx="3"/>
            <a:endCxn id="13" idx="1"/>
          </p:cNvCxnSpPr>
          <p:nvPr/>
        </p:nvCxnSpPr>
        <p:spPr>
          <a:xfrm>
            <a:off x="9599584" y="4181782"/>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365709" y="3975576"/>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16" name="Straight Arrow Connector 15">
            <a:extLst>
              <a:ext uri="{FF2B5EF4-FFF2-40B4-BE49-F238E27FC236}">
                <a16:creationId xmlns:a16="http://schemas.microsoft.com/office/drawing/2014/main" id="{D4B22416-DD20-F41D-BCA0-79E5E160EB2E}"/>
              </a:ext>
            </a:extLst>
          </p:cNvPr>
          <p:cNvCxnSpPr>
            <a:cxnSpLocks/>
            <a:stCxn id="13" idx="3"/>
          </p:cNvCxnSpPr>
          <p:nvPr/>
        </p:nvCxnSpPr>
        <p:spPr>
          <a:xfrm flipV="1">
            <a:off x="10865753" y="4165331"/>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0E75F8AC-E7FC-B03D-F2AD-2FE362AC3998}"/>
              </a:ext>
            </a:extLst>
          </p:cNvPr>
          <p:cNvSpPr/>
          <p:nvPr/>
        </p:nvSpPr>
        <p:spPr>
          <a:xfrm>
            <a:off x="8822974"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z=1</a:t>
            </a: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a:endCxn id="17" idx="1"/>
          </p:cNvCxnSpPr>
          <p:nvPr/>
        </p:nvCxnSpPr>
        <p:spPr>
          <a:xfrm>
            <a:off x="7793750" y="4735295"/>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7E7AE6D3-B413-E711-E53F-9DC34482810A}"/>
              </a:ext>
            </a:extLst>
          </p:cNvPr>
          <p:cNvSpPr/>
          <p:nvPr/>
        </p:nvSpPr>
        <p:spPr>
          <a:xfrm>
            <a:off x="10089143"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b=3</a:t>
            </a:r>
          </a:p>
        </p:txBody>
      </p:sp>
      <p:cxnSp>
        <p:nvCxnSpPr>
          <p:cNvPr id="20" name="Straight Arrow Connector 19">
            <a:extLst>
              <a:ext uri="{FF2B5EF4-FFF2-40B4-BE49-F238E27FC236}">
                <a16:creationId xmlns:a16="http://schemas.microsoft.com/office/drawing/2014/main" id="{DAFD143C-AB01-CE06-650B-2379F746CBF0}"/>
              </a:ext>
            </a:extLst>
          </p:cNvPr>
          <p:cNvCxnSpPr>
            <a:cxnSpLocks/>
            <a:stCxn id="17" idx="3"/>
            <a:endCxn id="19" idx="1"/>
          </p:cNvCxnSpPr>
          <p:nvPr/>
        </p:nvCxnSpPr>
        <p:spPr>
          <a:xfrm>
            <a:off x="9599584" y="4921925"/>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365709" y="4715719"/>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22" name="Straight Arrow Connector 21">
            <a:extLst>
              <a:ext uri="{FF2B5EF4-FFF2-40B4-BE49-F238E27FC236}">
                <a16:creationId xmlns:a16="http://schemas.microsoft.com/office/drawing/2014/main" id="{EFB095B6-077C-D078-71C6-01C2D08DC659}"/>
              </a:ext>
            </a:extLst>
          </p:cNvPr>
          <p:cNvCxnSpPr>
            <a:cxnSpLocks/>
            <a:stCxn id="19" idx="3"/>
          </p:cNvCxnSpPr>
          <p:nvPr/>
        </p:nvCxnSpPr>
        <p:spPr>
          <a:xfrm flipV="1">
            <a:off x="10865753" y="4905474"/>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CC6D46FE-9DFF-9533-B64C-F686996BFC1A}"/>
              </a:ext>
            </a:extLst>
          </p:cNvPr>
          <p:cNvSpPr/>
          <p:nvPr/>
        </p:nvSpPr>
        <p:spPr>
          <a:xfrm>
            <a:off x="8521532" y="5333153"/>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7793750" y="5145665"/>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6205021" y="5540109"/>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4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4456357" y="4076944"/>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3339363" y="4307782"/>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4115973" y="4489989"/>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5618937" y="3971321"/>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5618937" y="4353308"/>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5618937" y="4489989"/>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5618937" y="4489989"/>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4225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Rossum and ask about the relationship between Python 0.0.1 and Chapter 6 of Kernighan and Ritchie…</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24397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"There are plenty of pointers in Python, but the classic linked list is not used much."</a:t>
            </a:r>
            <a:br>
              <a:rPr lang="en-US" sz="3100" kern="1200" dirty="0">
                <a:solidFill>
                  <a:schemeClr val="bg1"/>
                </a:solidFill>
                <a:latin typeface="+mj-lt"/>
                <a:ea typeface="+mj-ea"/>
                <a:cs typeface="+mj-cs"/>
              </a:rPr>
            </a:br>
            <a:br>
              <a:rPr lang="en-US" sz="3100" kern="1200" dirty="0">
                <a:solidFill>
                  <a:schemeClr val="bg1"/>
                </a:solidFill>
                <a:latin typeface="+mj-lt"/>
                <a:ea typeface="+mj-ea"/>
                <a:cs typeface="+mj-cs"/>
              </a:rPr>
            </a:br>
            <a:r>
              <a:rPr lang="en-US" sz="3100" kern="1200" dirty="0">
                <a:solidFill>
                  <a:schemeClr val="bg1"/>
                </a:solidFill>
                <a:latin typeface="+mj-lt"/>
                <a:ea typeface="+mj-ea"/>
                <a:cs typeface="+mj-cs"/>
              </a:rPr>
              <a:t>                 -- Guido van Rossum</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859145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3B13F1-1376-E04D-3065-DF322CAEBCC1}"/>
              </a:ext>
            </a:extLst>
          </p:cNvPr>
          <p:cNvSpPr>
            <a:spLocks noGrp="1"/>
          </p:cNvSpPr>
          <p:nvPr>
            <p:ph type="title"/>
          </p:nvPr>
        </p:nvSpPr>
        <p:spPr/>
        <p:txBody>
          <a:bodyPr/>
          <a:lstStyle/>
          <a:p>
            <a:r>
              <a:rPr lang="en-US" dirty="0"/>
              <a:t>Surprise!</a:t>
            </a:r>
          </a:p>
        </p:txBody>
      </p:sp>
      <p:sp>
        <p:nvSpPr>
          <p:cNvPr id="5" name="Content Placeholder 4">
            <a:extLst>
              <a:ext uri="{FF2B5EF4-FFF2-40B4-BE49-F238E27FC236}">
                <a16:creationId xmlns:a16="http://schemas.microsoft.com/office/drawing/2014/main" id="{73EEE024-152F-C78F-F72F-6E0F872D23A9}"/>
              </a:ext>
            </a:extLst>
          </p:cNvPr>
          <p:cNvSpPr>
            <a:spLocks noGrp="1"/>
          </p:cNvSpPr>
          <p:nvPr>
            <p:ph idx="1"/>
          </p:nvPr>
        </p:nvSpPr>
        <p:spPr/>
        <p:txBody>
          <a:bodyPr>
            <a:normAutofit/>
          </a:bodyPr>
          <a:lstStyle/>
          <a:p>
            <a:r>
              <a:rPr lang="en-US" dirty="0"/>
              <a:t>The Python 1.0 list() and </a:t>
            </a:r>
            <a:r>
              <a:rPr lang="en-US" dirty="0" err="1"/>
              <a:t>dict</a:t>
            </a:r>
            <a:r>
              <a:rPr lang="en-US" dirty="0"/>
              <a:t>() objects </a:t>
            </a:r>
          </a:p>
          <a:p>
            <a:pPr lvl="1"/>
            <a:r>
              <a:rPr lang="en-US" dirty="0"/>
              <a:t>Extendable arrays of pointers – not linked lists</a:t>
            </a:r>
          </a:p>
          <a:p>
            <a:r>
              <a:rPr lang="en-US" dirty="0"/>
              <a:t>Inspiration was </a:t>
            </a:r>
            <a:r>
              <a:rPr lang="en-US" b="1" u="sng" dirty="0"/>
              <a:t>not</a:t>
            </a:r>
            <a:r>
              <a:rPr lang="en-US" dirty="0"/>
              <a:t> K&amp;R Chapter 6</a:t>
            </a:r>
          </a:p>
          <a:p>
            <a:r>
              <a:rPr lang="en-US" dirty="0"/>
              <a:t>Inspiration for Python 0.1 </a:t>
            </a:r>
            <a:r>
              <a:rPr lang="en-US" dirty="0" err="1"/>
              <a:t>dict</a:t>
            </a:r>
            <a:r>
              <a:rPr lang="en-US" dirty="0"/>
              <a:t>() object</a:t>
            </a:r>
          </a:p>
          <a:p>
            <a:pPr lvl="1"/>
            <a:r>
              <a:rPr lang="en-US" dirty="0"/>
              <a:t>"Collision Resolution by Open Addressing", Donald Knuth, "Sorting and Searching", pp 518-519, 1973</a:t>
            </a:r>
          </a:p>
          <a:p>
            <a:r>
              <a:rPr lang="en-US" dirty="0"/>
              <a:t>There were no linked lists in the core Python data structures</a:t>
            </a:r>
          </a:p>
          <a:p>
            <a:pPr lvl="1"/>
            <a:r>
              <a:rPr lang="en-US" dirty="0"/>
              <a:t>Arrays turn out to have an advantage with cached memory architectures</a:t>
            </a:r>
          </a:p>
          <a:p>
            <a:pPr lvl="1"/>
            <a:r>
              <a:rPr lang="en-US" dirty="0"/>
              <a:t>Efficient use of cache became increasing important in the late 1980's</a:t>
            </a:r>
          </a:p>
        </p:txBody>
      </p:sp>
    </p:spTree>
    <p:extLst>
      <p:ext uri="{BB962C8B-B14F-4D97-AF65-F5344CB8AC3E}">
        <p14:creationId xmlns:p14="http://schemas.microsoft.com/office/powerpoint/2010/main" val="20545572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List</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www.cc4e.com/code  epilogue / p1list.c</a:t>
            </a:r>
          </a:p>
        </p:txBody>
      </p:sp>
    </p:spTree>
    <p:extLst>
      <p:ext uri="{BB962C8B-B14F-4D97-AF65-F5344CB8AC3E}">
        <p14:creationId xmlns:p14="http://schemas.microsoft.com/office/powerpoint/2010/main" val="31296513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2ED270-28E2-4CC6-E505-CCED8A6D2A0B}"/>
              </a:ext>
            </a:extLst>
          </p:cNvPr>
          <p:cNvSpPr txBox="1"/>
          <p:nvPr/>
        </p:nvSpPr>
        <p:spPr>
          <a:xfrm>
            <a:off x="494619" y="820092"/>
            <a:ext cx="7479928" cy="3539430"/>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p1list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char **items;</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p1list * p1list_new() {</a:t>
            </a:r>
          </a:p>
          <a:p>
            <a:r>
              <a:rPr lang="en-US" sz="1600" b="1" dirty="0">
                <a:latin typeface="Courier New" panose="02070309020205020404" pitchFamily="49" charset="0"/>
                <a:cs typeface="Courier New" panose="02070309020205020404" pitchFamily="49" charset="0"/>
              </a:rPr>
              <a:t>    struct p1list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B6D6D146-09DB-DB17-7A5E-7C4DE6DDFB90}"/>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4" name="TextBox 3">
            <a:extLst>
              <a:ext uri="{FF2B5EF4-FFF2-40B4-BE49-F238E27FC236}">
                <a16:creationId xmlns:a16="http://schemas.microsoft.com/office/drawing/2014/main" id="{F9A92B51-059B-C211-ED75-3028AAFA17EA}"/>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5" name="Rectangle 4">
            <a:extLst>
              <a:ext uri="{FF2B5EF4-FFF2-40B4-BE49-F238E27FC236}">
                <a16:creationId xmlns:a16="http://schemas.microsoft.com/office/drawing/2014/main" id="{E6388D8F-CB23-4410-AA0A-9C4FF992D99D}"/>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0 </a:t>
            </a:r>
          </a:p>
        </p:txBody>
      </p:sp>
      <p:sp>
        <p:nvSpPr>
          <p:cNvPr id="6" name="Rectangle 5">
            <a:extLst>
              <a:ext uri="{FF2B5EF4-FFF2-40B4-BE49-F238E27FC236}">
                <a16:creationId xmlns:a16="http://schemas.microsoft.com/office/drawing/2014/main" id="{95F34378-DCAC-BB3D-74B1-FA3E2257FF7A}"/>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D9A630EB-606D-A125-26C0-2C673877C3E2}"/>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0 </a:t>
            </a:r>
          </a:p>
        </p:txBody>
      </p:sp>
      <p:cxnSp>
        <p:nvCxnSpPr>
          <p:cNvPr id="10" name="Straight Arrow Connector 9">
            <a:extLst>
              <a:ext uri="{FF2B5EF4-FFF2-40B4-BE49-F238E27FC236}">
                <a16:creationId xmlns:a16="http://schemas.microsoft.com/office/drawing/2014/main" id="{F25100F8-AF55-3FEA-B89A-0CA414ADCBDB}"/>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77C13BE-4963-8E80-0722-22D75943A70D}"/>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12" name="TextBox 11">
            <a:extLst>
              <a:ext uri="{FF2B5EF4-FFF2-40B4-BE49-F238E27FC236}">
                <a16:creationId xmlns:a16="http://schemas.microsoft.com/office/drawing/2014/main" id="{5A0F7E9C-AEC4-A798-1C98-E182D26561FC}"/>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Tree>
    <p:extLst>
      <p:ext uri="{BB962C8B-B14F-4D97-AF65-F5344CB8AC3E}">
        <p14:creationId xmlns:p14="http://schemas.microsoft.com/office/powerpoint/2010/main" val="1212071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standing on stage with a large projector screen&#10;&#10;Description automatically generated">
            <a:extLst>
              <a:ext uri="{FF2B5EF4-FFF2-40B4-BE49-F238E27FC236}">
                <a16:creationId xmlns:a16="http://schemas.microsoft.com/office/drawing/2014/main" id="{B1426A0E-56DF-1E07-F188-F9C876339132}"/>
              </a:ext>
            </a:extLst>
          </p:cNvPr>
          <p:cNvPicPr>
            <a:picLocks noChangeAspect="1"/>
          </p:cNvPicPr>
          <p:nvPr/>
        </p:nvPicPr>
        <p:blipFill rotWithShape="1">
          <a:blip r:embed="rId2"/>
          <a:srcRect l="3711" t="9091" r="31652"/>
          <a:stretch/>
        </p:blipFill>
        <p:spPr>
          <a:xfrm>
            <a:off x="3523488" y="10"/>
            <a:ext cx="8668512" cy="6857990"/>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29E5DB4-8EF0-2AD1-3FCA-041F30C66ED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400">
                <a:solidFill>
                  <a:schemeClr val="bg1"/>
                </a:solidFill>
              </a:rPr>
              <a:t>"When you think you're are finished with a journey, is often when you know where the journey actually begins. </a:t>
            </a:r>
          </a:p>
        </p:txBody>
      </p:sp>
      <p:sp>
        <p:nvSpPr>
          <p:cNvPr id="5" name="Text Placeholder 4">
            <a:extLst>
              <a:ext uri="{FF2B5EF4-FFF2-40B4-BE49-F238E27FC236}">
                <a16:creationId xmlns:a16="http://schemas.microsoft.com/office/drawing/2014/main" id="{FA886422-2274-40E9-A3C4-A6CAB524C439}"/>
              </a:ext>
            </a:extLst>
          </p:cNvPr>
          <p:cNvSpPr>
            <a:spLocks noGrp="1"/>
          </p:cNvSpPr>
          <p:nvPr>
            <p:ph type="body" idx="1"/>
          </p:nvPr>
        </p:nvSpPr>
        <p:spPr>
          <a:xfrm>
            <a:off x="477980" y="4872922"/>
            <a:ext cx="4023359" cy="1208141"/>
          </a:xfrm>
        </p:spPr>
        <p:txBody>
          <a:bodyPr vert="horz" lIns="91440" tIns="45720" rIns="91440" bIns="45720" rtlCol="0">
            <a:normAutofit/>
          </a:bodyPr>
          <a:lstStyle/>
          <a:p>
            <a:r>
              <a:rPr lang="en-US" sz="2000">
                <a:solidFill>
                  <a:schemeClr val="bg1"/>
                </a:solidFill>
              </a:rPr>
              <a:t>- Dr Chuck.</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34168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a:extLst>
              <a:ext uri="{FF2B5EF4-FFF2-40B4-BE49-F238E27FC236}">
                <a16:creationId xmlns:a16="http://schemas.microsoft.com/office/drawing/2014/main" id="{1427F6C5-BB38-6FF2-92BC-1D6C265E5142}"/>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47" name="Rectangle 46">
            <a:extLst>
              <a:ext uri="{FF2B5EF4-FFF2-40B4-BE49-F238E27FC236}">
                <a16:creationId xmlns:a16="http://schemas.microsoft.com/office/drawing/2014/main" id="{E56B7571-2534-F57A-08E6-F7A118370289}"/>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8" name="TextBox 47">
            <a:extLst>
              <a:ext uri="{FF2B5EF4-FFF2-40B4-BE49-F238E27FC236}">
                <a16:creationId xmlns:a16="http://schemas.microsoft.com/office/drawing/2014/main" id="{A3C48E90-D6B7-9B6A-268C-09022DB4F131}"/>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49" name="Rectangle 48">
            <a:extLst>
              <a:ext uri="{FF2B5EF4-FFF2-40B4-BE49-F238E27FC236}">
                <a16:creationId xmlns:a16="http://schemas.microsoft.com/office/drawing/2014/main" id="{E88AAAB5-9973-33FD-7641-8FEFEE63EF97}"/>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50" name="Rectangle 49">
            <a:extLst>
              <a:ext uri="{FF2B5EF4-FFF2-40B4-BE49-F238E27FC236}">
                <a16:creationId xmlns:a16="http://schemas.microsoft.com/office/drawing/2014/main" id="{E71BAE74-7CC7-FFB5-D877-FA52EA48AA5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51" name="Rectangle 50">
            <a:extLst>
              <a:ext uri="{FF2B5EF4-FFF2-40B4-BE49-F238E27FC236}">
                <a16:creationId xmlns:a16="http://schemas.microsoft.com/office/drawing/2014/main" id="{3CE786C0-7B76-B11E-157B-8E4092122A64}"/>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1 </a:t>
            </a:r>
          </a:p>
        </p:txBody>
      </p:sp>
      <p:cxnSp>
        <p:nvCxnSpPr>
          <p:cNvPr id="52" name="Straight Arrow Connector 51">
            <a:extLst>
              <a:ext uri="{FF2B5EF4-FFF2-40B4-BE49-F238E27FC236}">
                <a16:creationId xmlns:a16="http://schemas.microsoft.com/office/drawing/2014/main" id="{5FBE0BAF-04FF-5C90-7700-0880EDE31731}"/>
              </a:ext>
            </a:extLst>
          </p:cNvPr>
          <p:cNvCxnSpPr>
            <a:cxnSpLocks/>
            <a:endCxn id="48"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5142DDEC-DC4A-BEB1-CEDD-B16BCDCEFC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54" name="TextBox 53">
            <a:extLst>
              <a:ext uri="{FF2B5EF4-FFF2-40B4-BE49-F238E27FC236}">
                <a16:creationId xmlns:a16="http://schemas.microsoft.com/office/drawing/2014/main" id="{A09C996E-3BAF-E5F4-69E8-EBC28315347A}"/>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55" name="Rectangle 54">
            <a:extLst>
              <a:ext uri="{FF2B5EF4-FFF2-40B4-BE49-F238E27FC236}">
                <a16:creationId xmlns:a16="http://schemas.microsoft.com/office/drawing/2014/main" id="{E4B32964-39DE-AB37-93C3-DD92D221BE64}"/>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56" name="Straight Arrow Connector 55">
            <a:extLst>
              <a:ext uri="{FF2B5EF4-FFF2-40B4-BE49-F238E27FC236}">
                <a16:creationId xmlns:a16="http://schemas.microsoft.com/office/drawing/2014/main" id="{C785E83B-340C-2AED-5FC7-F5AD9BBFC248}"/>
              </a:ext>
            </a:extLst>
          </p:cNvPr>
          <p:cNvCxnSpPr>
            <a:cxnSpLocks/>
            <a:endCxn id="55"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05998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97C114-5FFE-E08B-9F7C-1EBAD0217E46}"/>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8B12ABD6-1B0A-9665-F07B-F7CA70BB114B}"/>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 name="TextBox 3">
            <a:extLst>
              <a:ext uri="{FF2B5EF4-FFF2-40B4-BE49-F238E27FC236}">
                <a16:creationId xmlns:a16="http://schemas.microsoft.com/office/drawing/2014/main" id="{C1481486-E3EB-6194-4565-170341536A57}"/>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5" name="Rectangle 4">
            <a:extLst>
              <a:ext uri="{FF2B5EF4-FFF2-40B4-BE49-F238E27FC236}">
                <a16:creationId xmlns:a16="http://schemas.microsoft.com/office/drawing/2014/main" id="{2C8824D8-2353-BE30-CB98-D7DC25275B7B}"/>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6" name="Rectangle 5">
            <a:extLst>
              <a:ext uri="{FF2B5EF4-FFF2-40B4-BE49-F238E27FC236}">
                <a16:creationId xmlns:a16="http://schemas.microsoft.com/office/drawing/2014/main" id="{231349CC-D32D-D1F6-60DC-BC00428C0DD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B56880AD-AFB3-38EE-37C0-3875446E5D95}"/>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0" name="Straight Arrow Connector 9">
            <a:extLst>
              <a:ext uri="{FF2B5EF4-FFF2-40B4-BE49-F238E27FC236}">
                <a16:creationId xmlns:a16="http://schemas.microsoft.com/office/drawing/2014/main" id="{D795147A-9705-8A53-9C69-CC92D1309666}"/>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9EB9002-B5E2-BF2C-CCA9-9A50FC343E82}"/>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12" name="TextBox 11">
            <a:extLst>
              <a:ext uri="{FF2B5EF4-FFF2-40B4-BE49-F238E27FC236}">
                <a16:creationId xmlns:a16="http://schemas.microsoft.com/office/drawing/2014/main" id="{23EB83A0-FF3D-3388-1353-BF803CC75EBC}"/>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13" name="Rectangle 12">
            <a:extLst>
              <a:ext uri="{FF2B5EF4-FFF2-40B4-BE49-F238E27FC236}">
                <a16:creationId xmlns:a16="http://schemas.microsoft.com/office/drawing/2014/main" id="{750F5A2F-AAA7-ECCC-AA63-D698A4ED89F5}"/>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14" name="Straight Arrow Connector 13">
            <a:extLst>
              <a:ext uri="{FF2B5EF4-FFF2-40B4-BE49-F238E27FC236}">
                <a16:creationId xmlns:a16="http://schemas.microsoft.com/office/drawing/2014/main" id="{301D8C12-3ED9-12E6-0008-A30190E67DEB}"/>
              </a:ext>
            </a:extLst>
          </p:cNvPr>
          <p:cNvCxnSpPr>
            <a:cxnSpLocks/>
            <a:endCxn id="13"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DAD52637-1137-8125-8CFC-B0DAC5E82B69}"/>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cxnSp>
        <p:nvCxnSpPr>
          <p:cNvPr id="16" name="Straight Arrow Connector 15">
            <a:extLst>
              <a:ext uri="{FF2B5EF4-FFF2-40B4-BE49-F238E27FC236}">
                <a16:creationId xmlns:a16="http://schemas.microsoft.com/office/drawing/2014/main" id="{29702BE9-95E1-851D-8499-9B94A5E6B973}"/>
              </a:ext>
            </a:extLst>
          </p:cNvPr>
          <p:cNvCxnSpPr>
            <a:cxnSpLocks/>
            <a:endCxn id="15"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3403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6549172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56D1398E-5251-24D2-4387-F73F94D33E7C}"/>
              </a:ext>
            </a:extLst>
          </p:cNvPr>
          <p:cNvSpPr/>
          <p:nvPr/>
        </p:nvSpPr>
        <p:spPr>
          <a:xfrm>
            <a:off x="2753106" y="4824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4" name="Rectangle 3">
            <a:extLst>
              <a:ext uri="{FF2B5EF4-FFF2-40B4-BE49-F238E27FC236}">
                <a16:creationId xmlns:a16="http://schemas.microsoft.com/office/drawing/2014/main" id="{211B195A-263D-64AF-EB0E-AF157080B249}"/>
              </a:ext>
            </a:extLst>
          </p:cNvPr>
          <p:cNvSpPr/>
          <p:nvPr/>
        </p:nvSpPr>
        <p:spPr>
          <a:xfrm>
            <a:off x="2753106" y="874338"/>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5" name="Rectangle 4">
            <a:extLst>
              <a:ext uri="{FF2B5EF4-FFF2-40B4-BE49-F238E27FC236}">
                <a16:creationId xmlns:a16="http://schemas.microsoft.com/office/drawing/2014/main" id="{908F76ED-11DC-9989-735B-E93E694CE090}"/>
              </a:ext>
            </a:extLst>
          </p:cNvPr>
          <p:cNvSpPr/>
          <p:nvPr/>
        </p:nvSpPr>
        <p:spPr>
          <a:xfrm>
            <a:off x="2753106" y="18116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761546D-96BA-27C3-2436-AA9ECD3E89E6}"/>
              </a:ext>
            </a:extLst>
          </p:cNvPr>
          <p:cNvSpPr/>
          <p:nvPr/>
        </p:nvSpPr>
        <p:spPr>
          <a:xfrm>
            <a:off x="2753106" y="2203493"/>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212F9C91-5D18-E7BE-7547-F4E3A48DBD19}"/>
              </a:ext>
            </a:extLst>
          </p:cNvPr>
          <p:cNvSpPr/>
          <p:nvPr/>
        </p:nvSpPr>
        <p:spPr>
          <a:xfrm>
            <a:off x="2753106" y="31218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0F4252F6-045E-956B-E130-2DCF5E05B7DB}"/>
              </a:ext>
            </a:extLst>
          </p:cNvPr>
          <p:cNvSpPr/>
          <p:nvPr/>
        </p:nvSpPr>
        <p:spPr>
          <a:xfrm>
            <a:off x="2753106" y="35137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163CB0DE-6B66-339E-5BB9-8C8CA41ED146}"/>
              </a:ext>
            </a:extLst>
          </p:cNvPr>
          <p:cNvSpPr/>
          <p:nvPr/>
        </p:nvSpPr>
        <p:spPr>
          <a:xfrm>
            <a:off x="4958022" y="183726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B69DD6DE-200C-4F71-ABC3-A98503808FC0}"/>
              </a:ext>
            </a:extLst>
          </p:cNvPr>
          <p:cNvSpPr/>
          <p:nvPr/>
        </p:nvSpPr>
        <p:spPr>
          <a:xfrm>
            <a:off x="4958022" y="507204"/>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835B7E19-21F6-CB2E-E263-CED5D728B543}"/>
              </a:ext>
            </a:extLst>
          </p:cNvPr>
          <p:cNvSpPr/>
          <p:nvPr/>
        </p:nvSpPr>
        <p:spPr>
          <a:xfrm>
            <a:off x="4958022" y="313790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1B191BBE-4189-6116-BE5A-A464836CF09C}"/>
              </a:ext>
            </a:extLst>
          </p:cNvPr>
          <p:cNvSpPr/>
          <p:nvPr/>
        </p:nvSpPr>
        <p:spPr>
          <a:xfrm>
            <a:off x="405786" y="28285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B4EE7FF6-B81A-B38A-AAA5-C8F67DCFBA28}"/>
              </a:ext>
            </a:extLst>
          </p:cNvPr>
          <p:cNvSpPr/>
          <p:nvPr/>
        </p:nvSpPr>
        <p:spPr>
          <a:xfrm>
            <a:off x="405786" y="361236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E43FBD1B-3D4F-0AB4-638C-20BF4766A347}"/>
              </a:ext>
            </a:extLst>
          </p:cNvPr>
          <p:cNvSpPr/>
          <p:nvPr/>
        </p:nvSpPr>
        <p:spPr>
          <a:xfrm>
            <a:off x="405786" y="32204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49A19D06-EEC8-721E-AE02-A778C4C2CEC2}"/>
              </a:ext>
            </a:extLst>
          </p:cNvPr>
          <p:cNvCxnSpPr>
            <a:cxnSpLocks/>
            <a:endCxn id="3" idx="1"/>
          </p:cNvCxnSpPr>
          <p:nvPr/>
        </p:nvCxnSpPr>
        <p:spPr>
          <a:xfrm rot="5400000" flipH="1" flipV="1">
            <a:off x="1085068" y="1390869"/>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7FD7442B-1056-08A5-136C-3C8BD14A7E95}"/>
              </a:ext>
            </a:extLst>
          </p:cNvPr>
          <p:cNvCxnSpPr>
            <a:cxnSpLocks/>
            <a:endCxn id="5" idx="0"/>
          </p:cNvCxnSpPr>
          <p:nvPr/>
        </p:nvCxnSpPr>
        <p:spPr>
          <a:xfrm rot="5400000">
            <a:off x="3250607" y="1252686"/>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D6B8CFCD-89E1-3D15-7DBA-8DED15A453B5}"/>
              </a:ext>
            </a:extLst>
          </p:cNvPr>
          <p:cNvCxnSpPr>
            <a:cxnSpLocks/>
            <a:endCxn id="9" idx="0"/>
          </p:cNvCxnSpPr>
          <p:nvPr/>
        </p:nvCxnSpPr>
        <p:spPr>
          <a:xfrm rot="5400000">
            <a:off x="3267516" y="2579854"/>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2A12BB05-961A-263F-FD36-0C4401BC63D0}"/>
              </a:ext>
            </a:extLst>
          </p:cNvPr>
          <p:cNvCxnSpPr>
            <a:cxnSpLocks/>
            <a:endCxn id="12" idx="1"/>
          </p:cNvCxnSpPr>
          <p:nvPr/>
        </p:nvCxnSpPr>
        <p:spPr>
          <a:xfrm>
            <a:off x="3896877" y="671251"/>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2457630B-2E02-D1BE-2024-52C567588433}"/>
              </a:ext>
            </a:extLst>
          </p:cNvPr>
          <p:cNvCxnSpPr>
            <a:cxnSpLocks/>
            <a:endCxn id="11" idx="1"/>
          </p:cNvCxnSpPr>
          <p:nvPr/>
        </p:nvCxnSpPr>
        <p:spPr>
          <a:xfrm>
            <a:off x="3877194" y="2007056"/>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3820E75-5210-B2B3-14C3-5CB37D511983}"/>
              </a:ext>
            </a:extLst>
          </p:cNvPr>
          <p:cNvCxnSpPr>
            <a:cxnSpLocks/>
            <a:endCxn id="13" idx="1"/>
          </p:cNvCxnSpPr>
          <p:nvPr/>
        </p:nvCxnSpPr>
        <p:spPr>
          <a:xfrm>
            <a:off x="3896877" y="3313454"/>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urved Connector 22">
            <a:extLst>
              <a:ext uri="{FF2B5EF4-FFF2-40B4-BE49-F238E27FC236}">
                <a16:creationId xmlns:a16="http://schemas.microsoft.com/office/drawing/2014/main" id="{C912F02B-42A2-919C-9EDF-084116D1F1BE}"/>
              </a:ext>
            </a:extLst>
          </p:cNvPr>
          <p:cNvCxnSpPr>
            <a:cxnSpLocks/>
            <a:endCxn id="9" idx="1"/>
          </p:cNvCxnSpPr>
          <p:nvPr/>
        </p:nvCxnSpPr>
        <p:spPr>
          <a:xfrm flipV="1">
            <a:off x="1797542" y="3317809"/>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1977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("Hello world") */</a:t>
            </a:r>
          </a:p>
          <a:p>
            <a:r>
              <a:rPr lang="en-US" sz="1500" b="1" dirty="0">
                <a:latin typeface="Courier New" panose="02070309020205020404" pitchFamily="49" charset="0"/>
                <a:cs typeface="Courier New" panose="02070309020205020404" pitchFamily="49" charset="0"/>
              </a:rPr>
              <a:t>void p1list_append(struct p1list* self, char *str)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 Extend if necessary</a:t>
            </a:r>
          </a:p>
          <a:p>
            <a:r>
              <a:rPr lang="en-US" sz="1500" b="1" dirty="0">
                <a:latin typeface="Courier New" panose="02070309020205020404" pitchFamily="49" charset="0"/>
                <a:cs typeface="Courier New" panose="02070309020205020404" pitchFamily="49" charset="0"/>
              </a:rPr>
              <a:t>    if ( self-&gt;length &gt;=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printf</a:t>
            </a:r>
            <a:r>
              <a:rPr lang="en-US" sz="1500" b="1" dirty="0">
                <a:latin typeface="Courier New" panose="02070309020205020404" pitchFamily="49" charset="0"/>
                <a:cs typeface="Courier New" panose="02070309020205020404" pitchFamily="49" charset="0"/>
              </a:rPr>
              <a:t>("Extending from %d to %d\n",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self-&gt;items = (char **) </a:t>
            </a:r>
            <a:r>
              <a:rPr lang="en-US" sz="1500" b="1" dirty="0" err="1">
                <a:latin typeface="Courier New" panose="02070309020205020404" pitchFamily="49" charset="0"/>
                <a:cs typeface="Courier New" panose="02070309020205020404" pitchFamily="49" charset="0"/>
              </a:rPr>
              <a:t>realloc</a:t>
            </a:r>
            <a:r>
              <a:rPr lang="en-US" sz="1500" b="1" dirty="0">
                <a:latin typeface="Courier New" panose="02070309020205020404" pitchFamily="49" charset="0"/>
                <a:cs typeface="Courier New" panose="02070309020205020404" pitchFamily="49" charset="0"/>
              </a:rPr>
              <a:t>(self-&gt;items,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(char *)));</a:t>
            </a:r>
          </a:p>
          <a:p>
            <a:r>
              <a:rPr lang="en-US" sz="1500" b="1" dirty="0">
                <a:latin typeface="Courier New" panose="02070309020205020404" pitchFamily="49" charset="0"/>
                <a:cs typeface="Courier New" panose="02070309020205020404" pitchFamily="49" charset="0"/>
              </a:rPr>
              <a:t>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char *saved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(saved, str);</a:t>
            </a:r>
          </a:p>
          <a:p>
            <a:r>
              <a:rPr lang="en-US" sz="1500" b="1" dirty="0">
                <a:latin typeface="Courier New" panose="02070309020205020404" pitchFamily="49" charset="0"/>
                <a:cs typeface="Courier New" panose="02070309020205020404" pitchFamily="49" charset="0"/>
              </a:rPr>
              <a:t>    self-&gt;items[self-&gt;length] = saved;</a:t>
            </a:r>
          </a:p>
          <a:p>
            <a:r>
              <a:rPr lang="en-US" sz="1500" b="1" dirty="0">
                <a:latin typeface="Courier New" panose="02070309020205020404" pitchFamily="49" charset="0"/>
                <a:cs typeface="Courier New" panose="02070309020205020404" pitchFamily="49" charset="0"/>
              </a:rPr>
              <a:t>    self-&gt;length++;</a:t>
            </a:r>
          </a:p>
          <a:p>
            <a:r>
              <a:rPr lang="en-US" sz="1500" b="1" dirty="0">
                <a:latin typeface="Courier New" panose="020703090202050204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025EECAE-CD96-301D-0859-4407DFF5B63C}"/>
              </a:ext>
            </a:extLst>
          </p:cNvPr>
          <p:cNvSpPr txBox="1"/>
          <p:nvPr/>
        </p:nvSpPr>
        <p:spPr>
          <a:xfrm>
            <a:off x="5691197" y="3075865"/>
            <a:ext cx="6305550"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("Fun") */</a:t>
            </a:r>
          </a:p>
          <a:p>
            <a:r>
              <a:rPr lang="en-US" sz="1500" b="1" dirty="0">
                <a:latin typeface="Courier New" panose="02070309020205020404" pitchFamily="49" charset="0"/>
                <a:cs typeface="Courier New" panose="02070309020205020404" pitchFamily="49" charset="0"/>
              </a:rPr>
              <a:t>void </a:t>
            </a:r>
            <a:r>
              <a:rPr lang="en-US" sz="1500" b="1" dirty="0" err="1">
                <a:latin typeface="Courier New" panose="02070309020205020404" pitchFamily="49" charset="0"/>
                <a:cs typeface="Courier New" panose="02070309020205020404" pitchFamily="49" charset="0"/>
              </a:rPr>
              <a:t>krlist_append</a:t>
            </a:r>
            <a:r>
              <a:rPr lang="en-US" sz="1500" b="1" dirty="0">
                <a:latin typeface="Courier New" panose="02070309020205020404" pitchFamily="49" charset="0"/>
                <a:cs typeface="Courier New" panose="02070309020205020404" pitchFamily="49" charset="0"/>
              </a:rPr>
              <a:t>(struct </a:t>
            </a:r>
            <a:r>
              <a:rPr lang="en-US" sz="1500" b="1" dirty="0" err="1">
                <a:latin typeface="Courier New" panose="02070309020205020404" pitchFamily="49" charset="0"/>
                <a:cs typeface="Courier New" panose="02070309020205020404" pitchFamily="49" charset="0"/>
              </a:rPr>
              <a:t>krlist</a:t>
            </a:r>
            <a:r>
              <a:rPr lang="en-US" sz="1500" b="1" dirty="0">
                <a:latin typeface="Courier New" panose="02070309020205020404" pitchFamily="49" charset="0"/>
                <a:cs typeface="Courier New" panose="02070309020205020404" pitchFamily="49" charset="0"/>
              </a:rPr>
              <a:t>* self, char *str) {</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struct </a:t>
            </a:r>
            <a:r>
              <a:rPr lang="en-US" sz="1500" b="1" dirty="0" err="1">
                <a:latin typeface="Courier New" panose="02070309020205020404" pitchFamily="49" charset="0"/>
                <a:cs typeface="Courier New" panose="02070309020205020404" pitchFamily="49" charset="0"/>
              </a:rPr>
              <a:t>lnode</a:t>
            </a:r>
            <a:r>
              <a:rPr lang="en-US" sz="1500" b="1" dirty="0">
                <a:latin typeface="Courier New" panose="02070309020205020404" pitchFamily="49" charset="0"/>
                <a:cs typeface="Courier New" panose="02070309020205020404" pitchFamily="49" charset="0"/>
              </a:rPr>
              <a:t> *new = malloc(</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(*new));</a:t>
            </a:r>
          </a:p>
          <a:p>
            <a:r>
              <a:rPr lang="en-US" sz="1500" b="1" dirty="0">
                <a:latin typeface="Courier New" panose="02070309020205020404" pitchFamily="49" charset="0"/>
                <a:cs typeface="Courier New" panose="02070309020205020404" pitchFamily="49" charset="0"/>
              </a:rPr>
              <a:t>    new-&gt;next = NULL;</a:t>
            </a:r>
          </a:p>
          <a:p>
            <a:r>
              <a:rPr lang="en-US" sz="1500" b="1" dirty="0">
                <a:latin typeface="Courier New" panose="02070309020205020404" pitchFamily="49" charset="0"/>
                <a:cs typeface="Courier New" panose="02070309020205020404" pitchFamily="49" charset="0"/>
              </a:rPr>
              <a:t>    if ( self-&gt;head == NULL ) self-&gt;head = new;</a:t>
            </a:r>
          </a:p>
          <a:p>
            <a:r>
              <a:rPr lang="en-US" sz="1500" b="1" dirty="0">
                <a:latin typeface="Courier New" panose="02070309020205020404" pitchFamily="49" charset="0"/>
                <a:cs typeface="Courier New" panose="02070309020205020404" pitchFamily="49" charset="0"/>
              </a:rPr>
              <a:t>    if ( self-&gt;tail != NULL ) self-&gt;tail-&gt;next = new;</a:t>
            </a:r>
          </a:p>
          <a:p>
            <a:r>
              <a:rPr lang="en-US" sz="1500" b="1" dirty="0">
                <a:latin typeface="Courier New" panose="02070309020205020404" pitchFamily="49" charset="0"/>
                <a:cs typeface="Courier New" panose="02070309020205020404" pitchFamily="49" charset="0"/>
              </a:rPr>
              <a:t>    self-&gt;tail = new;</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char *text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(text, str);</a:t>
            </a:r>
          </a:p>
          <a:p>
            <a:r>
              <a:rPr lang="en-US" sz="1500" b="1" dirty="0">
                <a:latin typeface="Courier New" panose="02070309020205020404" pitchFamily="49" charset="0"/>
                <a:cs typeface="Courier New" panose="02070309020205020404" pitchFamily="49" charset="0"/>
              </a:rPr>
              <a:t>    new-&gt;text = text;</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self-&gt;count++;</a:t>
            </a:r>
          </a:p>
          <a:p>
            <a:r>
              <a:rPr lang="en-US" sz="15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6807576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www.cc4e.com/code  epilogue / p1dict.c</a:t>
            </a:r>
          </a:p>
        </p:txBody>
      </p:sp>
    </p:spTree>
    <p:extLst>
      <p:ext uri="{BB962C8B-B14F-4D97-AF65-F5344CB8AC3E}">
        <p14:creationId xmlns:p14="http://schemas.microsoft.com/office/powerpoint/2010/main" val="32331675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0D6E14C-D94F-46A2-3861-E1BC4FE4D78B}"/>
              </a:ext>
            </a:extLst>
          </p:cNvPr>
          <p:cNvGrpSpPr/>
          <p:nvPr/>
        </p:nvGrpSpPr>
        <p:grpSpPr>
          <a:xfrm>
            <a:off x="1067444" y="637434"/>
            <a:ext cx="10057112" cy="5271875"/>
            <a:chOff x="2622031" y="1048915"/>
            <a:chExt cx="6925077" cy="3630082"/>
          </a:xfrm>
        </p:grpSpPr>
        <p:pic>
          <p:nvPicPr>
            <p:cNvPr id="6" name="Picture 5" descr="A screenshot of a paper&#10;&#10;Description automatically generated">
              <a:extLst>
                <a:ext uri="{FF2B5EF4-FFF2-40B4-BE49-F238E27FC236}">
                  <a16:creationId xmlns:a16="http://schemas.microsoft.com/office/drawing/2014/main" id="{2230D390-7805-26A8-24DE-0C911FACAEF2}"/>
                </a:ext>
              </a:extLst>
            </p:cNvPr>
            <p:cNvPicPr>
              <a:picLocks noChangeAspect="1"/>
            </p:cNvPicPr>
            <p:nvPr/>
          </p:nvPicPr>
          <p:blipFill rotWithShape="1">
            <a:blip r:embed="rId2"/>
            <a:srcRect l="8608" t="69449" r="2883"/>
            <a:stretch/>
          </p:blipFill>
          <p:spPr>
            <a:xfrm>
              <a:off x="2667751" y="2829666"/>
              <a:ext cx="6879357" cy="1849331"/>
            </a:xfrm>
            <a:prstGeom prst="rect">
              <a:avLst/>
            </a:prstGeom>
          </p:spPr>
        </p:pic>
        <p:pic>
          <p:nvPicPr>
            <p:cNvPr id="5" name="Picture 4" descr="A screenshot of a paper&#10;&#10;Description automatically generated">
              <a:extLst>
                <a:ext uri="{FF2B5EF4-FFF2-40B4-BE49-F238E27FC236}">
                  <a16:creationId xmlns:a16="http://schemas.microsoft.com/office/drawing/2014/main" id="{F9B59B1F-2F00-4773-0B2B-5872477C84D2}"/>
                </a:ext>
              </a:extLst>
            </p:cNvPr>
            <p:cNvPicPr>
              <a:picLocks noChangeAspect="1"/>
            </p:cNvPicPr>
            <p:nvPr/>
          </p:nvPicPr>
          <p:blipFill rotWithShape="1">
            <a:blip r:embed="rId2"/>
            <a:srcRect r="11196" b="69449"/>
            <a:stretch/>
          </p:blipFill>
          <p:spPr>
            <a:xfrm>
              <a:off x="2622031" y="1048915"/>
              <a:ext cx="6902217" cy="1849331"/>
            </a:xfrm>
            <a:prstGeom prst="rect">
              <a:avLst/>
            </a:prstGeom>
          </p:spPr>
        </p:pic>
      </p:grpSp>
      <p:sp>
        <p:nvSpPr>
          <p:cNvPr id="10" name="TextBox 9">
            <a:extLst>
              <a:ext uri="{FF2B5EF4-FFF2-40B4-BE49-F238E27FC236}">
                <a16:creationId xmlns:a16="http://schemas.microsoft.com/office/drawing/2014/main" id="{5D91AB91-7B7B-F5DE-7472-742D6C140F87}"/>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35332694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text with black text&#10;&#10;Description automatically generated">
            <a:extLst>
              <a:ext uri="{FF2B5EF4-FFF2-40B4-BE49-F238E27FC236}">
                <a16:creationId xmlns:a16="http://schemas.microsoft.com/office/drawing/2014/main" id="{491D1AF6-3E95-5957-A66C-7EF16E73FD75}"/>
              </a:ext>
            </a:extLst>
          </p:cNvPr>
          <p:cNvPicPr>
            <a:picLocks noChangeAspect="1"/>
          </p:cNvPicPr>
          <p:nvPr/>
        </p:nvPicPr>
        <p:blipFill>
          <a:blip r:embed="rId2"/>
          <a:stretch>
            <a:fillRect/>
          </a:stretch>
        </p:blipFill>
        <p:spPr>
          <a:xfrm>
            <a:off x="2262877" y="296234"/>
            <a:ext cx="7666246" cy="5658785"/>
          </a:xfrm>
          <a:prstGeom prst="rect">
            <a:avLst/>
          </a:prstGeom>
        </p:spPr>
      </p:pic>
      <p:sp>
        <p:nvSpPr>
          <p:cNvPr id="4" name="TextBox 3">
            <a:extLst>
              <a:ext uri="{FF2B5EF4-FFF2-40B4-BE49-F238E27FC236}">
                <a16:creationId xmlns:a16="http://schemas.microsoft.com/office/drawing/2014/main" id="{95CA63F6-81A6-7A1F-15AB-F8EB8981264E}"/>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23573595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93723" y="279373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8</a:t>
            </a:r>
          </a:p>
        </p:txBody>
      </p:sp>
      <p:sp>
        <p:nvSpPr>
          <p:cNvPr id="27" name="Rectangle 26">
            <a:extLst>
              <a:ext uri="{FF2B5EF4-FFF2-40B4-BE49-F238E27FC236}">
                <a16:creationId xmlns:a16="http://schemas.microsoft.com/office/drawing/2014/main" id="{FE5D9C83-A4C7-E4E9-8354-177AD2DBFA50}"/>
              </a:ext>
            </a:extLst>
          </p:cNvPr>
          <p:cNvSpPr/>
          <p:nvPr/>
        </p:nvSpPr>
        <p:spPr>
          <a:xfrm>
            <a:off x="576729" y="302457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53339" y="320677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stCxn id="26" idx="3"/>
            <a:endCxn id="58" idx="1"/>
          </p:cNvCxnSpPr>
          <p:nvPr/>
        </p:nvCxnSpPr>
        <p:spPr>
          <a:xfrm flipV="1">
            <a:off x="2856303" y="2885432"/>
            <a:ext cx="1243848" cy="32134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758589" y="51579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095985" y="52844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758589" y="87638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762755" y="123698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00151" y="124964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762755" y="159758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31E0E572-FE32-0458-9DB4-9231DF46726E}"/>
              </a:ext>
            </a:extLst>
          </p:cNvPr>
          <p:cNvSpPr/>
          <p:nvPr/>
        </p:nvSpPr>
        <p:spPr>
          <a:xfrm>
            <a:off x="4758589" y="196691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5" name="TextBox 54">
            <a:extLst>
              <a:ext uri="{FF2B5EF4-FFF2-40B4-BE49-F238E27FC236}">
                <a16:creationId xmlns:a16="http://schemas.microsoft.com/office/drawing/2014/main" id="{58EB852F-33B5-D2A1-68CC-7EE5851737FF}"/>
              </a:ext>
            </a:extLst>
          </p:cNvPr>
          <p:cNvSpPr txBox="1"/>
          <p:nvPr/>
        </p:nvSpPr>
        <p:spPr>
          <a:xfrm>
            <a:off x="4095985" y="197957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56" name="Straight Connector 55">
            <a:extLst>
              <a:ext uri="{FF2B5EF4-FFF2-40B4-BE49-F238E27FC236}">
                <a16:creationId xmlns:a16="http://schemas.microsoft.com/office/drawing/2014/main" id="{074010E4-E6B6-7790-AE9B-273730E9D509}"/>
              </a:ext>
            </a:extLst>
          </p:cNvPr>
          <p:cNvCxnSpPr>
            <a:stCxn id="54" idx="1"/>
            <a:endCxn id="54" idx="3"/>
          </p:cNvCxnSpPr>
          <p:nvPr/>
        </p:nvCxnSpPr>
        <p:spPr>
          <a:xfrm>
            <a:off x="4758589" y="232751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AC783720-47CC-6F4F-7329-39F9E92ED3FE}"/>
              </a:ext>
            </a:extLst>
          </p:cNvPr>
          <p:cNvSpPr/>
          <p:nvPr/>
        </p:nvSpPr>
        <p:spPr>
          <a:xfrm>
            <a:off x="4762755" y="26881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8" name="TextBox 57">
            <a:extLst>
              <a:ext uri="{FF2B5EF4-FFF2-40B4-BE49-F238E27FC236}">
                <a16:creationId xmlns:a16="http://schemas.microsoft.com/office/drawing/2014/main" id="{BD2680E3-F42B-12C0-5FF7-E320F4E83B9A}"/>
              </a:ext>
            </a:extLst>
          </p:cNvPr>
          <p:cNvSpPr txBox="1"/>
          <p:nvPr/>
        </p:nvSpPr>
        <p:spPr>
          <a:xfrm>
            <a:off x="4100151" y="270076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59" name="Straight Connector 58">
            <a:extLst>
              <a:ext uri="{FF2B5EF4-FFF2-40B4-BE49-F238E27FC236}">
                <a16:creationId xmlns:a16="http://schemas.microsoft.com/office/drawing/2014/main" id="{994980AC-D85E-A323-CC64-57A27AC0F583}"/>
              </a:ext>
            </a:extLst>
          </p:cNvPr>
          <p:cNvCxnSpPr>
            <a:stCxn id="57" idx="1"/>
            <a:endCxn id="57" idx="3"/>
          </p:cNvCxnSpPr>
          <p:nvPr/>
        </p:nvCxnSpPr>
        <p:spPr>
          <a:xfrm>
            <a:off x="4762755" y="30487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50EFC489-947C-ED51-89F1-E53C2DE0C1A8}"/>
              </a:ext>
            </a:extLst>
          </p:cNvPr>
          <p:cNvSpPr/>
          <p:nvPr/>
        </p:nvSpPr>
        <p:spPr>
          <a:xfrm>
            <a:off x="4756465" y="34093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73" name="TextBox 72">
            <a:extLst>
              <a:ext uri="{FF2B5EF4-FFF2-40B4-BE49-F238E27FC236}">
                <a16:creationId xmlns:a16="http://schemas.microsoft.com/office/drawing/2014/main" id="{EB4EE3A8-D167-4834-B4EB-EBE4071B82BD}"/>
              </a:ext>
            </a:extLst>
          </p:cNvPr>
          <p:cNvSpPr txBox="1"/>
          <p:nvPr/>
        </p:nvSpPr>
        <p:spPr>
          <a:xfrm>
            <a:off x="4093861" y="342196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[4] </a:t>
            </a:r>
            <a:endParaRPr lang="en-US" b="1" dirty="0"/>
          </a:p>
        </p:txBody>
      </p:sp>
      <p:cxnSp>
        <p:nvCxnSpPr>
          <p:cNvPr id="74" name="Straight Connector 73">
            <a:extLst>
              <a:ext uri="{FF2B5EF4-FFF2-40B4-BE49-F238E27FC236}">
                <a16:creationId xmlns:a16="http://schemas.microsoft.com/office/drawing/2014/main" id="{7A2AD2FA-349A-1336-7389-C0A0D83E53F3}"/>
              </a:ext>
            </a:extLst>
          </p:cNvPr>
          <p:cNvCxnSpPr>
            <a:stCxn id="72" idx="1"/>
            <a:endCxn id="72" idx="3"/>
          </p:cNvCxnSpPr>
          <p:nvPr/>
        </p:nvCxnSpPr>
        <p:spPr>
          <a:xfrm>
            <a:off x="4756465" y="37699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44174945-174A-D6F0-1C49-C0C384D41691}"/>
              </a:ext>
            </a:extLst>
          </p:cNvPr>
          <p:cNvSpPr/>
          <p:nvPr/>
        </p:nvSpPr>
        <p:spPr>
          <a:xfrm>
            <a:off x="4760631" y="41305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76" name="TextBox 75">
            <a:extLst>
              <a:ext uri="{FF2B5EF4-FFF2-40B4-BE49-F238E27FC236}">
                <a16:creationId xmlns:a16="http://schemas.microsoft.com/office/drawing/2014/main" id="{98D151AE-C16A-E910-E7FA-F4E12A02B56F}"/>
              </a:ext>
            </a:extLst>
          </p:cNvPr>
          <p:cNvSpPr txBox="1"/>
          <p:nvPr/>
        </p:nvSpPr>
        <p:spPr>
          <a:xfrm>
            <a:off x="4098027" y="414315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[5] </a:t>
            </a:r>
            <a:endParaRPr lang="en-US" b="1" dirty="0"/>
          </a:p>
        </p:txBody>
      </p:sp>
      <p:cxnSp>
        <p:nvCxnSpPr>
          <p:cNvPr id="77" name="Straight Connector 76">
            <a:extLst>
              <a:ext uri="{FF2B5EF4-FFF2-40B4-BE49-F238E27FC236}">
                <a16:creationId xmlns:a16="http://schemas.microsoft.com/office/drawing/2014/main" id="{AC438E2B-70B7-9869-38D7-040C8F59CBD5}"/>
              </a:ext>
            </a:extLst>
          </p:cNvPr>
          <p:cNvCxnSpPr>
            <a:stCxn id="75" idx="1"/>
            <a:endCxn id="75" idx="3"/>
          </p:cNvCxnSpPr>
          <p:nvPr/>
        </p:nvCxnSpPr>
        <p:spPr>
          <a:xfrm>
            <a:off x="4760631" y="44910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A3E14EB4-C379-853D-0C00-4DDD2E736781}"/>
              </a:ext>
            </a:extLst>
          </p:cNvPr>
          <p:cNvSpPr/>
          <p:nvPr/>
        </p:nvSpPr>
        <p:spPr>
          <a:xfrm>
            <a:off x="4756465" y="486043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79" name="TextBox 78">
            <a:extLst>
              <a:ext uri="{FF2B5EF4-FFF2-40B4-BE49-F238E27FC236}">
                <a16:creationId xmlns:a16="http://schemas.microsoft.com/office/drawing/2014/main" id="{D5DC81FE-3B2F-A7A4-3607-B57EFA62498A}"/>
              </a:ext>
            </a:extLst>
          </p:cNvPr>
          <p:cNvSpPr txBox="1"/>
          <p:nvPr/>
        </p:nvSpPr>
        <p:spPr>
          <a:xfrm>
            <a:off x="4093861" y="487308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[6] </a:t>
            </a:r>
            <a:endParaRPr lang="en-US" b="1" dirty="0"/>
          </a:p>
        </p:txBody>
      </p:sp>
      <p:cxnSp>
        <p:nvCxnSpPr>
          <p:cNvPr id="80" name="Straight Connector 79">
            <a:extLst>
              <a:ext uri="{FF2B5EF4-FFF2-40B4-BE49-F238E27FC236}">
                <a16:creationId xmlns:a16="http://schemas.microsoft.com/office/drawing/2014/main" id="{FCFE747E-0691-134F-0FDD-E7090FE3CA31}"/>
              </a:ext>
            </a:extLst>
          </p:cNvPr>
          <p:cNvCxnSpPr>
            <a:stCxn id="78" idx="1"/>
            <a:endCxn id="78" idx="3"/>
          </p:cNvCxnSpPr>
          <p:nvPr/>
        </p:nvCxnSpPr>
        <p:spPr>
          <a:xfrm>
            <a:off x="4756465" y="522102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250B4F7B-695F-C929-C676-5434CAFD28D7}"/>
              </a:ext>
            </a:extLst>
          </p:cNvPr>
          <p:cNvSpPr/>
          <p:nvPr/>
        </p:nvSpPr>
        <p:spPr>
          <a:xfrm>
            <a:off x="4760631" y="558162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82" name="TextBox 81">
            <a:extLst>
              <a:ext uri="{FF2B5EF4-FFF2-40B4-BE49-F238E27FC236}">
                <a16:creationId xmlns:a16="http://schemas.microsoft.com/office/drawing/2014/main" id="{E88C304D-7CD9-E60E-9383-9C50671C9AB1}"/>
              </a:ext>
            </a:extLst>
          </p:cNvPr>
          <p:cNvSpPr txBox="1"/>
          <p:nvPr/>
        </p:nvSpPr>
        <p:spPr>
          <a:xfrm>
            <a:off x="4098027" y="559428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[7] </a:t>
            </a:r>
            <a:endParaRPr lang="en-US" b="1" dirty="0"/>
          </a:p>
        </p:txBody>
      </p:sp>
      <p:cxnSp>
        <p:nvCxnSpPr>
          <p:cNvPr id="83" name="Straight Connector 82">
            <a:extLst>
              <a:ext uri="{FF2B5EF4-FFF2-40B4-BE49-F238E27FC236}">
                <a16:creationId xmlns:a16="http://schemas.microsoft.com/office/drawing/2014/main" id="{798981CF-1286-CDC4-024D-2A65D2FC389A}"/>
              </a:ext>
            </a:extLst>
          </p:cNvPr>
          <p:cNvCxnSpPr>
            <a:stCxn id="81" idx="1"/>
            <a:endCxn id="81" idx="3"/>
          </p:cNvCxnSpPr>
          <p:nvPr/>
        </p:nvCxnSpPr>
        <p:spPr>
          <a:xfrm>
            <a:off x="4760631" y="594222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92" name="Curved Connector 91">
            <a:extLst>
              <a:ext uri="{FF2B5EF4-FFF2-40B4-BE49-F238E27FC236}">
                <a16:creationId xmlns:a16="http://schemas.microsoft.com/office/drawing/2014/main" id="{78E4D2A5-C73E-44B5-0E3A-35100653E3BC}"/>
              </a:ext>
            </a:extLst>
          </p:cNvPr>
          <p:cNvCxnSpPr>
            <a:cxnSpLocks/>
            <a:stCxn id="58" idx="1"/>
            <a:endCxn id="55" idx="1"/>
          </p:cNvCxnSpPr>
          <p:nvPr/>
        </p:nvCxnSpPr>
        <p:spPr>
          <a:xfrm rot="10800000">
            <a:off x="4095985" y="216423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urved Connector 94">
            <a:extLst>
              <a:ext uri="{FF2B5EF4-FFF2-40B4-BE49-F238E27FC236}">
                <a16:creationId xmlns:a16="http://schemas.microsoft.com/office/drawing/2014/main" id="{CC3618B9-A1E0-E0A5-8064-D41CC78301E1}"/>
              </a:ext>
            </a:extLst>
          </p:cNvPr>
          <p:cNvCxnSpPr>
            <a:cxnSpLocks/>
            <a:stCxn id="36" idx="3"/>
            <a:endCxn id="82" idx="1"/>
          </p:cNvCxnSpPr>
          <p:nvPr/>
        </p:nvCxnSpPr>
        <p:spPr>
          <a:xfrm flipH="1">
            <a:off x="4098027" y="876388"/>
            <a:ext cx="2247090" cy="4902559"/>
          </a:xfrm>
          <a:prstGeom prst="curvedConnector5">
            <a:avLst>
              <a:gd name="adj1" fmla="val -68669"/>
              <a:gd name="adj2" fmla="val 116142"/>
              <a:gd name="adj3" fmla="val 110173"/>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urved Connector 98">
            <a:extLst>
              <a:ext uri="{FF2B5EF4-FFF2-40B4-BE49-F238E27FC236}">
                <a16:creationId xmlns:a16="http://schemas.microsoft.com/office/drawing/2014/main" id="{3790C656-735A-72C2-2F63-2AF6CC949DFB}"/>
              </a:ext>
            </a:extLst>
          </p:cNvPr>
          <p:cNvCxnSpPr>
            <a:cxnSpLocks/>
            <a:stCxn id="55" idx="1"/>
            <a:endCxn id="52" idx="1"/>
          </p:cNvCxnSpPr>
          <p:nvPr/>
        </p:nvCxnSpPr>
        <p:spPr>
          <a:xfrm rot="10800000" flipH="1">
            <a:off x="4095985" y="1434307"/>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Curved Connector 102">
            <a:extLst>
              <a:ext uri="{FF2B5EF4-FFF2-40B4-BE49-F238E27FC236}">
                <a16:creationId xmlns:a16="http://schemas.microsoft.com/office/drawing/2014/main" id="{3DC3C057-C077-8B0B-42EE-64184A37FD78}"/>
              </a:ext>
            </a:extLst>
          </p:cNvPr>
          <p:cNvCxnSpPr>
            <a:cxnSpLocks/>
            <a:stCxn id="52" idx="1"/>
            <a:endCxn id="41" idx="1"/>
          </p:cNvCxnSpPr>
          <p:nvPr/>
        </p:nvCxnSpPr>
        <p:spPr>
          <a:xfrm rot="10800000">
            <a:off x="4095985" y="71311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298898" y="28879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8 </a:t>
            </a:r>
          </a:p>
        </p:txBody>
      </p:sp>
      <p:sp>
        <p:nvSpPr>
          <p:cNvPr id="107" name="Rectangle 106">
            <a:extLst>
              <a:ext uri="{FF2B5EF4-FFF2-40B4-BE49-F238E27FC236}">
                <a16:creationId xmlns:a16="http://schemas.microsoft.com/office/drawing/2014/main" id="{347D4102-D4BD-4C25-0677-63BEE16631E1}"/>
              </a:ext>
            </a:extLst>
          </p:cNvPr>
          <p:cNvSpPr/>
          <p:nvPr/>
        </p:nvSpPr>
        <p:spPr>
          <a:xfrm>
            <a:off x="1298898" y="107256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298898" y="68067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0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852137" y="71311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5322330-C021-A344-3D36-3103E352A54A}"/>
              </a:ext>
            </a:extLst>
          </p:cNvPr>
          <p:cNvCxnSpPr>
            <a:cxnSpLocks/>
            <a:stCxn id="82" idx="1"/>
            <a:endCxn id="79" idx="1"/>
          </p:cNvCxnSpPr>
          <p:nvPr/>
        </p:nvCxnSpPr>
        <p:spPr>
          <a:xfrm rot="10800000">
            <a:off x="4093861" y="505775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614C569-7B4E-C6A1-54EC-A6A430418DEE}"/>
              </a:ext>
            </a:extLst>
          </p:cNvPr>
          <p:cNvSpPr txBox="1"/>
          <p:nvPr/>
        </p:nvSpPr>
        <p:spPr>
          <a:xfrm>
            <a:off x="9041196" y="5117227"/>
            <a:ext cx="2750754" cy="1323439"/>
          </a:xfrm>
          <a:prstGeom prst="rect">
            <a:avLst/>
          </a:prstGeom>
          <a:noFill/>
        </p:spPr>
        <p:txBody>
          <a:bodyPr wrap="square">
            <a:spAutoFit/>
          </a:bodyPr>
          <a:lstStyle/>
          <a:p>
            <a:pPr lvl="1"/>
            <a:r>
              <a:rPr lang="en-US" sz="1600" b="1" dirty="0"/>
              <a:t>"Collision Resolution by Open Addressing", Donald </a:t>
            </a:r>
            <a:r>
              <a:rPr lang="en-US" sz="1600" b="1" dirty="0" err="1"/>
              <a:t>Kunth</a:t>
            </a:r>
            <a:r>
              <a:rPr lang="en-US" sz="1600" b="1" dirty="0"/>
              <a:t>, "Sorting and Searching", pp 518-519, 1973</a:t>
            </a:r>
          </a:p>
        </p:txBody>
      </p:sp>
      <p:sp>
        <p:nvSpPr>
          <p:cNvPr id="30" name="TextBox 29">
            <a:extLst>
              <a:ext uri="{FF2B5EF4-FFF2-40B4-BE49-F238E27FC236}">
                <a16:creationId xmlns:a16="http://schemas.microsoft.com/office/drawing/2014/main" id="{025F8814-2305-6393-EF89-2D70A3C5F5B1}"/>
              </a:ext>
            </a:extLst>
          </p:cNvPr>
          <p:cNvSpPr txBox="1"/>
          <p:nvPr/>
        </p:nvSpPr>
        <p:spPr>
          <a:xfrm>
            <a:off x="8465234" y="1094707"/>
            <a:ext cx="3443947" cy="2308324"/>
          </a:xfrm>
          <a:prstGeom prst="rect">
            <a:avLst/>
          </a:prstGeom>
          <a:noFill/>
        </p:spPr>
        <p:txBody>
          <a:bodyPr wrap="square" rtlCol="0">
            <a:spAutoFit/>
          </a:bodyPr>
          <a:lstStyle/>
          <a:p>
            <a:r>
              <a:rPr lang="en-US" b="1" dirty="0"/>
              <a:t>Start at the position indicated by the hash and search backwards.  If you reach the start of the array and have not yet found an open slot, continue at the last entry.  If you come back to the original slot finding no empty entries, the map is full and must be expanded.</a:t>
            </a:r>
          </a:p>
        </p:txBody>
      </p:sp>
      <p:cxnSp>
        <p:nvCxnSpPr>
          <p:cNvPr id="31" name="Curved Connector 30">
            <a:extLst>
              <a:ext uri="{FF2B5EF4-FFF2-40B4-BE49-F238E27FC236}">
                <a16:creationId xmlns:a16="http://schemas.microsoft.com/office/drawing/2014/main" id="{D6942C00-0C91-3D47-A9DF-FC78DF54F8F8}"/>
              </a:ext>
            </a:extLst>
          </p:cNvPr>
          <p:cNvCxnSpPr>
            <a:cxnSpLocks/>
            <a:stCxn id="79" idx="1"/>
            <a:endCxn id="76" idx="1"/>
          </p:cNvCxnSpPr>
          <p:nvPr/>
        </p:nvCxnSpPr>
        <p:spPr>
          <a:xfrm rot="10800000" flipH="1">
            <a:off x="4093861" y="4327822"/>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a:extLst>
              <a:ext uri="{FF2B5EF4-FFF2-40B4-BE49-F238E27FC236}">
                <a16:creationId xmlns:a16="http://schemas.microsoft.com/office/drawing/2014/main" id="{3EE74EE7-1B45-05BF-17FD-8EE8E188BDCB}"/>
              </a:ext>
            </a:extLst>
          </p:cNvPr>
          <p:cNvCxnSpPr>
            <a:cxnSpLocks/>
            <a:stCxn id="76" idx="1"/>
            <a:endCxn id="73" idx="1"/>
          </p:cNvCxnSpPr>
          <p:nvPr/>
        </p:nvCxnSpPr>
        <p:spPr>
          <a:xfrm rot="10800000">
            <a:off x="4093861" y="360662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6060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2BBA1C-FC95-47D2-C9A5-7BC1B80C7446}"/>
              </a:ext>
            </a:extLst>
          </p:cNvPr>
          <p:cNvSpPr txBox="1"/>
          <p:nvPr/>
        </p:nvSpPr>
        <p:spPr>
          <a:xfrm>
            <a:off x="453553" y="440834"/>
            <a:ext cx="7157610" cy="600164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dct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 p1dict_new()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p1dict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E66E8D47-304F-1904-34D1-A5291933B857}"/>
              </a:ext>
            </a:extLst>
          </p:cNvPr>
          <p:cNvSpPr/>
          <p:nvPr/>
        </p:nvSpPr>
        <p:spPr>
          <a:xfrm>
            <a:off x="10180219" y="27078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4" name="TextBox 3">
            <a:extLst>
              <a:ext uri="{FF2B5EF4-FFF2-40B4-BE49-F238E27FC236}">
                <a16:creationId xmlns:a16="http://schemas.microsoft.com/office/drawing/2014/main" id="{7DB98B4D-19AE-8F69-B61D-518598F49E33}"/>
              </a:ext>
            </a:extLst>
          </p:cNvPr>
          <p:cNvSpPr txBox="1"/>
          <p:nvPr/>
        </p:nvSpPr>
        <p:spPr>
          <a:xfrm>
            <a:off x="9517615" y="272046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5" name="Straight Connector 4">
            <a:extLst>
              <a:ext uri="{FF2B5EF4-FFF2-40B4-BE49-F238E27FC236}">
                <a16:creationId xmlns:a16="http://schemas.microsoft.com/office/drawing/2014/main" id="{6E7AC105-E1D0-6730-2F6C-112F8B02C316}"/>
              </a:ext>
            </a:extLst>
          </p:cNvPr>
          <p:cNvCxnSpPr>
            <a:stCxn id="3" idx="1"/>
            <a:endCxn id="3" idx="3"/>
          </p:cNvCxnSpPr>
          <p:nvPr/>
        </p:nvCxnSpPr>
        <p:spPr>
          <a:xfrm>
            <a:off x="10180219" y="30684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F574E7D4-9DE3-D95D-DE19-9ED87BE7C228}"/>
              </a:ext>
            </a:extLst>
          </p:cNvPr>
          <p:cNvSpPr/>
          <p:nvPr/>
        </p:nvSpPr>
        <p:spPr>
          <a:xfrm>
            <a:off x="10184385" y="34290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7" name="TextBox 6">
            <a:extLst>
              <a:ext uri="{FF2B5EF4-FFF2-40B4-BE49-F238E27FC236}">
                <a16:creationId xmlns:a16="http://schemas.microsoft.com/office/drawing/2014/main" id="{1E7FC0BA-0F93-BDDF-C35A-8593DA81CA6B}"/>
              </a:ext>
            </a:extLst>
          </p:cNvPr>
          <p:cNvSpPr txBox="1"/>
          <p:nvPr/>
        </p:nvSpPr>
        <p:spPr>
          <a:xfrm>
            <a:off x="9521781" y="344165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8" name="Straight Connector 7">
            <a:extLst>
              <a:ext uri="{FF2B5EF4-FFF2-40B4-BE49-F238E27FC236}">
                <a16:creationId xmlns:a16="http://schemas.microsoft.com/office/drawing/2014/main" id="{6BA612FA-713A-2B25-46E8-96836239C44A}"/>
              </a:ext>
            </a:extLst>
          </p:cNvPr>
          <p:cNvCxnSpPr>
            <a:stCxn id="6" idx="1"/>
            <a:endCxn id="6" idx="3"/>
          </p:cNvCxnSpPr>
          <p:nvPr/>
        </p:nvCxnSpPr>
        <p:spPr>
          <a:xfrm>
            <a:off x="10184385" y="37895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9706A67D-E23D-C9C6-A22F-A1BB686176CA}"/>
              </a:ext>
            </a:extLst>
          </p:cNvPr>
          <p:cNvSpPr/>
          <p:nvPr/>
        </p:nvSpPr>
        <p:spPr>
          <a:xfrm>
            <a:off x="6720528" y="248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 name="Rectangle 9">
            <a:extLst>
              <a:ext uri="{FF2B5EF4-FFF2-40B4-BE49-F238E27FC236}">
                <a16:creationId xmlns:a16="http://schemas.microsoft.com/office/drawing/2014/main" id="{9A53F729-80D1-C689-925B-455946B46A2A}"/>
              </a:ext>
            </a:extLst>
          </p:cNvPr>
          <p:cNvSpPr/>
          <p:nvPr/>
        </p:nvSpPr>
        <p:spPr>
          <a:xfrm>
            <a:off x="6720528" y="326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1" name="Rectangle 10">
            <a:extLst>
              <a:ext uri="{FF2B5EF4-FFF2-40B4-BE49-F238E27FC236}">
                <a16:creationId xmlns:a16="http://schemas.microsoft.com/office/drawing/2014/main" id="{9CA73109-B7F9-63E5-8505-6C40B7620C2E}"/>
              </a:ext>
            </a:extLst>
          </p:cNvPr>
          <p:cNvSpPr/>
          <p:nvPr/>
        </p:nvSpPr>
        <p:spPr>
          <a:xfrm>
            <a:off x="6720528" y="287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0 </a:t>
            </a:r>
          </a:p>
        </p:txBody>
      </p:sp>
      <p:cxnSp>
        <p:nvCxnSpPr>
          <p:cNvPr id="12" name="Straight Arrow Connector 11">
            <a:extLst>
              <a:ext uri="{FF2B5EF4-FFF2-40B4-BE49-F238E27FC236}">
                <a16:creationId xmlns:a16="http://schemas.microsoft.com/office/drawing/2014/main" id="{54A29B63-3337-402A-A594-C196B05FD4C0}"/>
              </a:ext>
            </a:extLst>
          </p:cNvPr>
          <p:cNvCxnSpPr>
            <a:cxnSpLocks/>
            <a:endCxn id="4" idx="1"/>
          </p:cNvCxnSpPr>
          <p:nvPr/>
        </p:nvCxnSpPr>
        <p:spPr>
          <a:xfrm flipV="1">
            <a:off x="8273767" y="2905127"/>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24635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9A8760-6362-1974-7CC9-CDB7FCE122A8}"/>
              </a:ext>
            </a:extLst>
          </p:cNvPr>
          <p:cNvSpPr>
            <a:spLocks noGrp="1"/>
          </p:cNvSpPr>
          <p:nvPr>
            <p:ph type="title"/>
          </p:nvPr>
        </p:nvSpPr>
        <p:spPr/>
        <p:txBody>
          <a:bodyPr/>
          <a:lstStyle/>
          <a:p>
            <a:r>
              <a:rPr lang="en-US" dirty="0"/>
              <a:t>Using K&amp;R patterns to build Python Classes</a:t>
            </a:r>
          </a:p>
        </p:txBody>
      </p:sp>
      <p:sp>
        <p:nvSpPr>
          <p:cNvPr id="5" name="Content Placeholder 4">
            <a:extLst>
              <a:ext uri="{FF2B5EF4-FFF2-40B4-BE49-F238E27FC236}">
                <a16:creationId xmlns:a16="http://schemas.microsoft.com/office/drawing/2014/main" id="{E593082D-7643-4A1D-5FB5-FA21956FA74E}"/>
              </a:ext>
            </a:extLst>
          </p:cNvPr>
          <p:cNvSpPr>
            <a:spLocks noGrp="1"/>
          </p:cNvSpPr>
          <p:nvPr>
            <p:ph idx="1"/>
          </p:nvPr>
        </p:nvSpPr>
        <p:spPr/>
        <p:txBody>
          <a:bodyPr>
            <a:normAutofit/>
          </a:bodyPr>
          <a:lstStyle/>
          <a:p>
            <a:r>
              <a:rPr lang="en-US" dirty="0"/>
              <a:t>Python String Class</a:t>
            </a:r>
          </a:p>
          <a:p>
            <a:pPr lvl="1"/>
            <a:r>
              <a:rPr lang="en-US" dirty="0"/>
              <a:t>Extendable character array (not in K&amp;R)</a:t>
            </a:r>
          </a:p>
          <a:p>
            <a:r>
              <a:rPr lang="en-US" dirty="0"/>
              <a:t>Python List Class</a:t>
            </a:r>
          </a:p>
          <a:p>
            <a:pPr lvl="1"/>
            <a:r>
              <a:rPr lang="en-US" dirty="0"/>
              <a:t>Linked List from K&amp;R 6.5.1 (Added by Dr. Chuck before 6.5) </a:t>
            </a:r>
          </a:p>
          <a:p>
            <a:r>
              <a:rPr lang="en-US" dirty="0"/>
              <a:t>Python 1.0 Dictionary Class (1994)</a:t>
            </a:r>
          </a:p>
          <a:p>
            <a:pPr lvl="1"/>
            <a:r>
              <a:rPr lang="en-US" dirty="0"/>
              <a:t>Hash Map of key / value pairs with buckets and chains from K&amp;R 6.6</a:t>
            </a:r>
          </a:p>
        </p:txBody>
      </p:sp>
    </p:spTree>
    <p:extLst>
      <p:ext uri="{BB962C8B-B14F-4D97-AF65-F5344CB8AC3E}">
        <p14:creationId xmlns:p14="http://schemas.microsoft.com/office/powerpoint/2010/main" val="33674472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57713"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40719"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17329"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87629"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22579"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59975" y="563322"/>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22579"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26745"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64141" y="128451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26745"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62888"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62888"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62888"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16127"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28852"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20293"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78339"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19562" y="979021"/>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"Catch phrase"</a:t>
            </a:r>
          </a:p>
        </p:txBody>
      </p:sp>
      <p:sp>
        <p:nvSpPr>
          <p:cNvPr id="2" name="TextBox 1">
            <a:extLst>
              <a:ext uri="{FF2B5EF4-FFF2-40B4-BE49-F238E27FC236}">
                <a16:creationId xmlns:a16="http://schemas.microsoft.com/office/drawing/2014/main" id="{ADE33DFD-9F7C-F42D-E546-24BDBC6E0923}"/>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6871517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71741"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04405"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62451"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21"/>
            <a:ext cx="78590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4" name="Rectangle 3">
            <a:extLst>
              <a:ext uri="{FF2B5EF4-FFF2-40B4-BE49-F238E27FC236}">
                <a16:creationId xmlns:a16="http://schemas.microsoft.com/office/drawing/2014/main" id="{7F7FDE05-2E1E-F79D-F9C5-9F2CF09A1B4C}"/>
              </a:ext>
            </a:extLst>
          </p:cNvPr>
          <p:cNvSpPr/>
          <p:nvPr/>
        </p:nvSpPr>
        <p:spPr>
          <a:xfrm>
            <a:off x="8833966" y="692999"/>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"Catch phrase"</a:t>
            </a:r>
          </a:p>
        </p:txBody>
      </p:sp>
      <p:sp>
        <p:nvSpPr>
          <p:cNvPr id="6" name="TextBox 5">
            <a:extLst>
              <a:ext uri="{FF2B5EF4-FFF2-40B4-BE49-F238E27FC236}">
                <a16:creationId xmlns:a16="http://schemas.microsoft.com/office/drawing/2014/main" id="{A6076176-BB62-57C5-358B-4133DF558C3A}"/>
              </a:ext>
            </a:extLst>
          </p:cNvPr>
          <p:cNvSpPr txBox="1"/>
          <p:nvPr/>
        </p:nvSpPr>
        <p:spPr>
          <a:xfrm>
            <a:off x="8833966" y="323667"/>
            <a:ext cx="660950" cy="369332"/>
          </a:xfrm>
          <a:prstGeom prst="rect">
            <a:avLst/>
          </a:prstGeom>
          <a:noFill/>
        </p:spPr>
        <p:txBody>
          <a:bodyPr wrap="none" rtlCol="0">
            <a:spAutoFit/>
          </a:bodyPr>
          <a:lstStyle/>
          <a:p>
            <a:r>
              <a:rPr lang="en-US" b="1" dirty="0"/>
              <a:t>Free:</a:t>
            </a:r>
          </a:p>
        </p:txBody>
      </p:sp>
      <p:sp>
        <p:nvSpPr>
          <p:cNvPr id="7" name="TextBox 6">
            <a:extLst>
              <a:ext uri="{FF2B5EF4-FFF2-40B4-BE49-F238E27FC236}">
                <a16:creationId xmlns:a16="http://schemas.microsoft.com/office/drawing/2014/main" id="{4C46DCDB-4EC1-5AE9-C031-7ABF1C6E3908}"/>
              </a:ext>
            </a:extLst>
          </p:cNvPr>
          <p:cNvSpPr txBox="1"/>
          <p:nvPr/>
        </p:nvSpPr>
        <p:spPr>
          <a:xfrm>
            <a:off x="4172422" y="2659400"/>
            <a:ext cx="7785116" cy="403187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    /* Found Existing slot */</a:t>
            </a:r>
          </a:p>
          <a:p>
            <a:r>
              <a:rPr lang="en-US" sz="1600" b="1" dirty="0">
                <a:latin typeface="Courier New" panose="02070309020205020404" pitchFamily="49" charset="0"/>
                <a:cs typeface="Courier New" panose="02070309020205020404" pitchFamily="49" charset="0"/>
              </a:rPr>
              <a:t>    if ( old != NULL &amp;&amp; old-&gt;key != NULL ) {</a:t>
            </a:r>
          </a:p>
          <a:p>
            <a:r>
              <a:rPr lang="en-US" sz="1600" b="1" dirty="0">
                <a:latin typeface="Courier New" panose="02070309020205020404" pitchFamily="49" charset="0"/>
                <a:cs typeface="Courier New" panose="02070309020205020404" pitchFamily="49" charset="0"/>
              </a:rPr>
              <a:t>        free(old-&gt;value);</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return;</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069823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46117"/>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0354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52" idx="1"/>
          </p:cNvCxnSpPr>
          <p:nvPr/>
        </p:nvCxnSpPr>
        <p:spPr>
          <a:xfrm flipV="1">
            <a:off x="2704405" y="1469183"/>
            <a:ext cx="1243848" cy="17724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096209"/>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193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497680"/>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55112"/>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47772"/>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23498"/>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4" name="TextBox 3">
            <a:extLst>
              <a:ext uri="{FF2B5EF4-FFF2-40B4-BE49-F238E27FC236}">
                <a16:creationId xmlns:a16="http://schemas.microsoft.com/office/drawing/2014/main" id="{0DC534CD-5824-11FF-3BB0-928EC84E57BF}"/>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244186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3575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6659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879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53261"/>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78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7046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84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90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91661"/>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96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3081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1458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2269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5513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1069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p:cNvCxnSpPr>
          <p:nvPr/>
        </p:nvCxnSpPr>
        <p:spPr>
          <a:xfrm flipV="1">
            <a:off x="2704405" y="2439493"/>
            <a:ext cx="713667" cy="8093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103353"/>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7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504824"/>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6225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54916"/>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3064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4" name="&quot;No&quot; Symbol 3">
            <a:extLst>
              <a:ext uri="{FF2B5EF4-FFF2-40B4-BE49-F238E27FC236}">
                <a16:creationId xmlns:a16="http://schemas.microsoft.com/office/drawing/2014/main" id="{80F04E7A-F165-B469-BEA5-47B0E483A493}"/>
              </a:ext>
            </a:extLst>
          </p:cNvPr>
          <p:cNvSpPr/>
          <p:nvPr/>
        </p:nvSpPr>
        <p:spPr>
          <a:xfrm>
            <a:off x="3322163" y="1755132"/>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551799EE-5B33-BEE3-7D81-963B9F2F1BBF}"/>
              </a:ext>
            </a:extLst>
          </p:cNvPr>
          <p:cNvSpPr txBox="1"/>
          <p:nvPr/>
        </p:nvSpPr>
        <p:spPr>
          <a:xfrm>
            <a:off x="4172422" y="2659400"/>
            <a:ext cx="778511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If we need a new slot and don't find one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 ... Expand / re-hash code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904734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0F58A9-AE0B-BA5E-9746-214159AC2FB3}"/>
              </a:ext>
            </a:extLst>
          </p:cNvPr>
          <p:cNvSpPr txBox="1"/>
          <p:nvPr/>
        </p:nvSpPr>
        <p:spPr>
          <a:xfrm>
            <a:off x="743918" y="467185"/>
            <a:ext cx="10704163" cy="575542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 = self-&gt;items;</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make new "empty items" */</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We need to loop through old items and re-hash them */</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a space to insert in the new items */</a:t>
            </a:r>
          </a:p>
          <a:p>
            <a:r>
              <a:rPr lang="en-US" sz="1600" b="1" dirty="0">
                <a:latin typeface="Courier New" panose="02070309020205020404" pitchFamily="49" charset="0"/>
                <a:cs typeface="Courier New" panose="02070309020205020404" pitchFamily="49" charset="0"/>
              </a:rPr>
              <a:t>        old = p1dict_find(self, key);</a:t>
            </a:r>
          </a:p>
        </p:txBody>
      </p:sp>
    </p:spTree>
    <p:extLst>
      <p:ext uri="{BB962C8B-B14F-4D97-AF65-F5344CB8AC3E}">
        <p14:creationId xmlns:p14="http://schemas.microsoft.com/office/powerpoint/2010/main" val="692452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old_items</a:t>
            </a:r>
            <a:r>
              <a:rPr lang="en-US" b="1"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old_alloc</a:t>
            </a:r>
            <a:r>
              <a:rPr lang="en-US" b="1" dirty="0">
                <a:solidFill>
                  <a:schemeClr val="tx1"/>
                </a:solidFill>
                <a:latin typeface="Courier New" panose="02070309020205020404" pitchFamily="49" charset="0"/>
                <a:cs typeface="Courier New" panose="02070309020205020404" pitchFamily="49" charset="0"/>
              </a:rPr>
              <a:t>: 2</a:t>
            </a:r>
          </a:p>
        </p:txBody>
      </p: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230832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make new "empty items" */</a:t>
            </a:r>
          </a:p>
          <a:p>
            <a:r>
              <a:rPr lang="en-US" sz="1600" b="1" dirty="0">
                <a:latin typeface="Courier New" panose="02070309020205020404" pitchFamily="49" charset="0"/>
                <a:cs typeface="Courier New" panose="02070309020205020404" pitchFamily="49" charset="0"/>
              </a:rPr>
              <a:t>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spTree>
    <p:extLst>
      <p:ext uri="{BB962C8B-B14F-4D97-AF65-F5344CB8AC3E}">
        <p14:creationId xmlns:p14="http://schemas.microsoft.com/office/powerpoint/2010/main" val="21483241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44163" y="3635968"/>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527169" y="3866806"/>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03779" y="4049013"/>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old_items</a:t>
            </a:r>
            <a:r>
              <a:rPr lang="en-US" b="1"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old_alloc</a:t>
            </a:r>
            <a:r>
              <a:rPr lang="en-US" b="1"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9C05A3E-431E-F098-E6F6-5259005A772E}"/>
              </a:ext>
            </a:extLst>
          </p:cNvPr>
          <p:cNvCxnSpPr>
            <a:cxnSpLocks/>
            <a:stCxn id="26" idx="3"/>
            <a:endCxn id="9" idx="1"/>
          </p:cNvCxnSpPr>
          <p:nvPr/>
        </p:nvCxnSpPr>
        <p:spPr>
          <a:xfrm flipV="1">
            <a:off x="2806743" y="3516405"/>
            <a:ext cx="1386942" cy="5326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181588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spTree>
    <p:extLst>
      <p:ext uri="{BB962C8B-B14F-4D97-AF65-F5344CB8AC3E}">
        <p14:creationId xmlns:p14="http://schemas.microsoft.com/office/powerpoint/2010/main" val="31323864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old_items</a:t>
            </a:r>
            <a:r>
              <a:rPr lang="en-US" b="1"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old_alloc</a:t>
            </a:r>
            <a:r>
              <a:rPr lang="en-US" b="1"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2506341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dirty="0">
                <a:latin typeface="Courier New" panose="02070309020205020404" pitchFamily="49" charset="0"/>
                <a:cs typeface="Courier New" panose="02070309020205020404" pitchFamily="49" charset="0"/>
              </a:rPr>
              <a:t> free(</a:t>
            </a:r>
            <a:r>
              <a:rPr lang="en-US" sz="1600" dirty="0" err="1">
                <a:latin typeface="Courier New" panose="02070309020205020404" pitchFamily="49" charset="0"/>
                <a:cs typeface="Courier New" panose="02070309020205020404" pitchFamily="49" charset="0"/>
              </a:rPr>
              <a:t>old_items</a:t>
            </a:r>
            <a:r>
              <a:rPr lang="en-US" sz="16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0378160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a:extLst>
              <a:ext uri="{FF2B5EF4-FFF2-40B4-BE49-F238E27FC236}">
                <a16:creationId xmlns:a16="http://schemas.microsoft.com/office/drawing/2014/main" id="{A7CD133C-825E-650A-75C6-C173782B8E9C}"/>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2</a:t>
            </a:r>
          </a:p>
        </p:txBody>
      </p:sp>
      <p:sp>
        <p:nvSpPr>
          <p:cNvPr id="21" name="Rectangle 20">
            <a:extLst>
              <a:ext uri="{FF2B5EF4-FFF2-40B4-BE49-F238E27FC236}">
                <a16:creationId xmlns:a16="http://schemas.microsoft.com/office/drawing/2014/main" id="{3DC82E92-BC02-B5EC-389E-DC2FC5EAD69D}"/>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23" name="Straight Arrow Connector 22">
            <a:extLst>
              <a:ext uri="{FF2B5EF4-FFF2-40B4-BE49-F238E27FC236}">
                <a16:creationId xmlns:a16="http://schemas.microsoft.com/office/drawing/2014/main" id="{E645646E-E924-D71D-A173-B4A3A0337489}"/>
              </a:ext>
            </a:extLst>
          </p:cNvPr>
          <p:cNvCxnSpPr>
            <a:cxnSpLocks/>
            <a:stCxn id="21" idx="3"/>
            <a:endCxn id="19"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7B404E6-924B-17C7-A1EA-80A775702D17}"/>
              </a:ext>
            </a:extLst>
          </p:cNvPr>
          <p:cNvCxnSpPr>
            <a:cxnSpLocks/>
            <a:stCxn id="19"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6" name="&quot;No&quot; Symbol 25">
            <a:extLst>
              <a:ext uri="{FF2B5EF4-FFF2-40B4-BE49-F238E27FC236}">
                <a16:creationId xmlns:a16="http://schemas.microsoft.com/office/drawing/2014/main" id="{7D157939-232D-19B7-6FDF-1F76A67E6762}"/>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solidFill>
                <a:schemeClr val="tx1"/>
              </a:solidFill>
            </a:endParaRPr>
          </a:p>
        </p:txBody>
      </p:sp>
    </p:spTree>
    <p:extLst>
      <p:ext uri="{BB962C8B-B14F-4D97-AF65-F5344CB8AC3E}">
        <p14:creationId xmlns:p14="http://schemas.microsoft.com/office/powerpoint/2010/main" val="2327747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str()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krstr.c</a:t>
            </a:r>
            <a:endParaRPr lang="en-US" dirty="0"/>
          </a:p>
        </p:txBody>
      </p:sp>
    </p:spTree>
    <p:extLst>
      <p:ext uri="{BB962C8B-B14F-4D97-AF65-F5344CB8AC3E}">
        <p14:creationId xmlns:p14="http://schemas.microsoft.com/office/powerpoint/2010/main" val="29334877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670809" y="3032527"/>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4</a:t>
            </a:r>
          </a:p>
        </p:txBody>
      </p:sp>
      <p:sp>
        <p:nvSpPr>
          <p:cNvPr id="49" name="Rectangle 48">
            <a:extLst>
              <a:ext uri="{FF2B5EF4-FFF2-40B4-BE49-F238E27FC236}">
                <a16:creationId xmlns:a16="http://schemas.microsoft.com/office/drawing/2014/main" id="{577FA1D7-7CAF-7A56-15D7-0B460BCD8DD1}"/>
              </a:ext>
            </a:extLst>
          </p:cNvPr>
          <p:cNvSpPr/>
          <p:nvPr/>
        </p:nvSpPr>
        <p:spPr>
          <a:xfrm>
            <a:off x="553815" y="326336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330425" y="3445572"/>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a:endCxn id="14" idx="1"/>
          </p:cNvCxnSpPr>
          <p:nvPr/>
        </p:nvCxnSpPr>
        <p:spPr>
          <a:xfrm flipV="1">
            <a:off x="2833389" y="1949534"/>
            <a:ext cx="1280120" cy="149603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4424304" y="3589460"/>
            <a:ext cx="7506404" cy="3046988"/>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 Make new "empty items" and re-hash items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the location for our key in new items */</a:t>
            </a: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r>
              <a:rPr lang="en-US" sz="1600" b="1" dirty="0">
                <a:latin typeface="Courier New" panose="02070309020205020404" pitchFamily="49" charset="0"/>
                <a:cs typeface="Courier New" panose="02070309020205020404" pitchFamily="49" charset="0"/>
              </a:rPr>
              <a:t>self-&gt;length++;</a:t>
            </a:r>
          </a:p>
        </p:txBody>
      </p:sp>
      <p:sp>
        <p:nvSpPr>
          <p:cNvPr id="39" name="Rectangle 38">
            <a:extLst>
              <a:ext uri="{FF2B5EF4-FFF2-40B4-BE49-F238E27FC236}">
                <a16:creationId xmlns:a16="http://schemas.microsoft.com/office/drawing/2014/main" id="{07CB8B21-4BE9-A8B2-01CB-296532649D7C}"/>
              </a:ext>
            </a:extLst>
          </p:cNvPr>
          <p:cNvSpPr/>
          <p:nvPr/>
        </p:nvSpPr>
        <p:spPr>
          <a:xfrm>
            <a:off x="8177506" y="187967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sp>
        <p:nvSpPr>
          <p:cNvPr id="42" name="Rectangle 41">
            <a:extLst>
              <a:ext uri="{FF2B5EF4-FFF2-40B4-BE49-F238E27FC236}">
                <a16:creationId xmlns:a16="http://schemas.microsoft.com/office/drawing/2014/main" id="{C642A654-0496-D6FE-CA67-C00B6B3CA282}"/>
              </a:ext>
            </a:extLst>
          </p:cNvPr>
          <p:cNvSpPr/>
          <p:nvPr/>
        </p:nvSpPr>
        <p:spPr>
          <a:xfrm>
            <a:off x="8168216" y="224806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"42"</a:t>
            </a:r>
          </a:p>
        </p:txBody>
      </p:sp>
      <p:cxnSp>
        <p:nvCxnSpPr>
          <p:cNvPr id="46" name="Straight Arrow Connector 45">
            <a:extLst>
              <a:ext uri="{FF2B5EF4-FFF2-40B4-BE49-F238E27FC236}">
                <a16:creationId xmlns:a16="http://schemas.microsoft.com/office/drawing/2014/main" id="{53FDF0FE-DD3A-D558-FB29-D4546A87B6B4}"/>
              </a:ext>
            </a:extLst>
          </p:cNvPr>
          <p:cNvCxnSpPr>
            <a:cxnSpLocks/>
            <a:endCxn id="39" idx="1"/>
          </p:cNvCxnSpPr>
          <p:nvPr/>
        </p:nvCxnSpPr>
        <p:spPr>
          <a:xfrm>
            <a:off x="6086710" y="1954548"/>
            <a:ext cx="2090796" cy="676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6C689B81-AFBF-4D2E-0718-B27C073BB23A}"/>
              </a:ext>
            </a:extLst>
          </p:cNvPr>
          <p:cNvCxnSpPr>
            <a:cxnSpLocks/>
            <a:endCxn id="42" idx="1"/>
          </p:cNvCxnSpPr>
          <p:nvPr/>
        </p:nvCxnSpPr>
        <p:spPr>
          <a:xfrm>
            <a:off x="6086710" y="2310130"/>
            <a:ext cx="2081506" cy="622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21300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3.7 Ordered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 list() plus a hashed index with open addressing collision resolution</a:t>
            </a:r>
          </a:p>
          <a:p>
            <a:endParaRPr lang="en-US" dirty="0"/>
          </a:p>
          <a:p>
            <a:r>
              <a:rPr lang="en-US" dirty="0"/>
              <a:t>www.cc4e.com/code  epilogue / p3dict.c</a:t>
            </a:r>
          </a:p>
          <a:p>
            <a:endParaRPr lang="en-US" dirty="0"/>
          </a:p>
        </p:txBody>
      </p:sp>
    </p:spTree>
    <p:extLst>
      <p:ext uri="{BB962C8B-B14F-4D97-AF65-F5344CB8AC3E}">
        <p14:creationId xmlns:p14="http://schemas.microsoft.com/office/powerpoint/2010/main" val="20230043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C03C99-9344-7205-B972-B7ED5040F310}"/>
              </a:ext>
            </a:extLst>
          </p:cNvPr>
          <p:cNvSpPr>
            <a:spLocks noGrp="1"/>
          </p:cNvSpPr>
          <p:nvPr>
            <p:ph type="title"/>
          </p:nvPr>
        </p:nvSpPr>
        <p:spPr/>
        <p:txBody>
          <a:bodyPr/>
          <a:lstStyle/>
          <a:p>
            <a:r>
              <a:rPr lang="en-US" dirty="0"/>
              <a:t>Recall…</a:t>
            </a:r>
          </a:p>
        </p:txBody>
      </p:sp>
      <p:sp>
        <p:nvSpPr>
          <p:cNvPr id="5" name="Content Placeholder 4">
            <a:extLst>
              <a:ext uri="{FF2B5EF4-FFF2-40B4-BE49-F238E27FC236}">
                <a16:creationId xmlns:a16="http://schemas.microsoft.com/office/drawing/2014/main" id="{505A357D-5A06-594E-FF63-CA2290CC4E1A}"/>
              </a:ext>
            </a:extLst>
          </p:cNvPr>
          <p:cNvSpPr>
            <a:spLocks noGrp="1"/>
          </p:cNvSpPr>
          <p:nvPr>
            <p:ph idx="1"/>
          </p:nvPr>
        </p:nvSpPr>
        <p:spPr/>
        <p:txBody>
          <a:bodyPr/>
          <a:lstStyle/>
          <a:p>
            <a:r>
              <a:rPr lang="en-US" dirty="0"/>
              <a:t>Python before 3.7, dictionaries were unordered</a:t>
            </a:r>
          </a:p>
          <a:p>
            <a:pPr lvl="1"/>
            <a:r>
              <a:rPr lang="en-US" dirty="0"/>
              <a:t>Because hashing </a:t>
            </a:r>
            <a:r>
              <a:rPr lang="en-US" dirty="0">
                <a:sym typeface="Wingdings" pitchFamily="2" charset="2"/>
              </a:rPr>
              <a:t></a:t>
            </a:r>
          </a:p>
          <a:p>
            <a:r>
              <a:rPr lang="en-US" dirty="0">
                <a:sym typeface="Wingdings" pitchFamily="2" charset="2"/>
              </a:rPr>
              <a:t>As we have seen in the </a:t>
            </a:r>
            <a:r>
              <a:rPr lang="en-US" dirty="0" err="1">
                <a:sym typeface="Wingdings" pitchFamily="2" charset="2"/>
              </a:rPr>
              <a:t>TreeMap</a:t>
            </a:r>
            <a:r>
              <a:rPr lang="en-US" dirty="0">
                <a:sym typeface="Wingdings" pitchFamily="2" charset="2"/>
              </a:rPr>
              <a:t> exercise in CC4E, you can have more than one data structure at the same time</a:t>
            </a:r>
          </a:p>
          <a:p>
            <a:pPr lvl="1"/>
            <a:r>
              <a:rPr lang="en-US" dirty="0">
                <a:sym typeface="Wingdings" pitchFamily="2" charset="2"/>
              </a:rPr>
              <a:t>Linked List + Binary Tree = Key / Value store – sorted by key</a:t>
            </a:r>
          </a:p>
          <a:p>
            <a:r>
              <a:rPr lang="en-US" dirty="0">
                <a:sym typeface="Wingdings" pitchFamily="2" charset="2"/>
              </a:rPr>
              <a:t>Ordered Dictionaries in Python 3.7</a:t>
            </a:r>
          </a:p>
          <a:p>
            <a:pPr lvl="1"/>
            <a:r>
              <a:rPr lang="en-US" dirty="0">
                <a:sym typeface="Wingdings" pitchFamily="2" charset="2"/>
              </a:rPr>
              <a:t>Insert order (not key order!!!)</a:t>
            </a:r>
          </a:p>
          <a:p>
            <a:pPr lvl="1"/>
            <a:r>
              <a:rPr lang="en-US" dirty="0">
                <a:sym typeface="Wingdings" pitchFamily="2" charset="2"/>
              </a:rPr>
              <a:t>Basically, a Python list() plus a hash index for quick lookup / get</a:t>
            </a:r>
          </a:p>
          <a:p>
            <a:pPr lvl="1"/>
            <a:r>
              <a:rPr lang="en-US" dirty="0">
                <a:sym typeface="Wingdings" pitchFamily="2" charset="2"/>
              </a:rPr>
              <a:t>Iterating through 3.7 Dictionary is just like a Python 1.0 List</a:t>
            </a:r>
          </a:p>
          <a:p>
            <a:pPr lvl="1"/>
            <a:r>
              <a:rPr lang="en-US" dirty="0">
                <a:sym typeface="Wingdings" pitchFamily="2" charset="2"/>
              </a:rPr>
              <a:t>Key lookup and insert is still quick</a:t>
            </a:r>
            <a:endParaRPr lang="en-US" dirty="0"/>
          </a:p>
        </p:txBody>
      </p:sp>
    </p:spTree>
    <p:extLst>
      <p:ext uri="{BB962C8B-B14F-4D97-AF65-F5344CB8AC3E}">
        <p14:creationId xmlns:p14="http://schemas.microsoft.com/office/powerpoint/2010/main" val="9526699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65765F-2078-BF58-473C-648C161342D0}"/>
              </a:ext>
            </a:extLst>
          </p:cNvPr>
          <p:cNvSpPr/>
          <p:nvPr/>
        </p:nvSpPr>
        <p:spPr>
          <a:xfrm>
            <a:off x="5754764" y="2570949"/>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5" name="TextBox 4">
            <a:extLst>
              <a:ext uri="{FF2B5EF4-FFF2-40B4-BE49-F238E27FC236}">
                <a16:creationId xmlns:a16="http://schemas.microsoft.com/office/drawing/2014/main" id="{7583CB8E-437E-3442-9575-7FF328FF29FE}"/>
              </a:ext>
            </a:extLst>
          </p:cNvPr>
          <p:cNvSpPr txBox="1"/>
          <p:nvPr/>
        </p:nvSpPr>
        <p:spPr>
          <a:xfrm>
            <a:off x="5135276" y="257094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sp>
        <p:nvSpPr>
          <p:cNvPr id="6" name="Rectangle 5">
            <a:extLst>
              <a:ext uri="{FF2B5EF4-FFF2-40B4-BE49-F238E27FC236}">
                <a16:creationId xmlns:a16="http://schemas.microsoft.com/office/drawing/2014/main" id="{66CE2608-2191-F513-33AB-3C6C67EB0C01}"/>
              </a:ext>
            </a:extLst>
          </p:cNvPr>
          <p:cNvSpPr/>
          <p:nvPr/>
        </p:nvSpPr>
        <p:spPr>
          <a:xfrm>
            <a:off x="6709231" y="27515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latin typeface="Courier New" panose="02070309020205020404" pitchFamily="49" charset="0"/>
                <a:cs typeface="Courier New" panose="02070309020205020404" pitchFamily="49" charset="0"/>
              </a:rPr>
              <a:t>alloc</a:t>
            </a:r>
            <a:r>
              <a:rPr lang="en-US" b="1" dirty="0">
                <a:solidFill>
                  <a:schemeClr val="tx1"/>
                </a:solidFill>
                <a:latin typeface="Courier New" panose="02070309020205020404" pitchFamily="49" charset="0"/>
                <a:cs typeface="Courier New" panose="02070309020205020404" pitchFamily="49" charset="0"/>
              </a:rPr>
              <a:t>:    4 </a:t>
            </a:r>
          </a:p>
        </p:txBody>
      </p:sp>
      <p:sp>
        <p:nvSpPr>
          <p:cNvPr id="7" name="Rectangle 6">
            <a:extLst>
              <a:ext uri="{FF2B5EF4-FFF2-40B4-BE49-F238E27FC236}">
                <a16:creationId xmlns:a16="http://schemas.microsoft.com/office/drawing/2014/main" id="{8EA38BD7-F944-3CEE-3B31-0D767B84DA07}"/>
              </a:ext>
            </a:extLst>
          </p:cNvPr>
          <p:cNvSpPr/>
          <p:nvPr/>
        </p:nvSpPr>
        <p:spPr>
          <a:xfrm>
            <a:off x="6709231" y="105892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items:</a:t>
            </a:r>
          </a:p>
        </p:txBody>
      </p:sp>
      <p:sp>
        <p:nvSpPr>
          <p:cNvPr id="8" name="Rectangle 7">
            <a:extLst>
              <a:ext uri="{FF2B5EF4-FFF2-40B4-BE49-F238E27FC236}">
                <a16:creationId xmlns:a16="http://schemas.microsoft.com/office/drawing/2014/main" id="{BF2F6EF9-31CB-642A-1D84-4622BC4C20B1}"/>
              </a:ext>
            </a:extLst>
          </p:cNvPr>
          <p:cNvSpPr/>
          <p:nvPr/>
        </p:nvSpPr>
        <p:spPr>
          <a:xfrm>
            <a:off x="6709231" y="66704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length:   3 </a:t>
            </a:r>
          </a:p>
        </p:txBody>
      </p:sp>
      <p:sp>
        <p:nvSpPr>
          <p:cNvPr id="10" name="Rectangle 9">
            <a:extLst>
              <a:ext uri="{FF2B5EF4-FFF2-40B4-BE49-F238E27FC236}">
                <a16:creationId xmlns:a16="http://schemas.microsoft.com/office/drawing/2014/main" id="{5379D93A-E51A-C0A8-2DFA-D31BF58D9432}"/>
              </a:ext>
            </a:extLst>
          </p:cNvPr>
          <p:cNvSpPr/>
          <p:nvPr/>
        </p:nvSpPr>
        <p:spPr>
          <a:xfrm>
            <a:off x="5754764" y="296283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11" name="TextBox 10">
            <a:extLst>
              <a:ext uri="{FF2B5EF4-FFF2-40B4-BE49-F238E27FC236}">
                <a16:creationId xmlns:a16="http://schemas.microsoft.com/office/drawing/2014/main" id="{CAFFD335-57AF-94D5-FA73-7A31F8331AF0}"/>
              </a:ext>
            </a:extLst>
          </p:cNvPr>
          <p:cNvSpPr txBox="1"/>
          <p:nvPr/>
        </p:nvSpPr>
        <p:spPr>
          <a:xfrm>
            <a:off x="5135276" y="296283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sp>
        <p:nvSpPr>
          <p:cNvPr id="16" name="Rectangle 15">
            <a:extLst>
              <a:ext uri="{FF2B5EF4-FFF2-40B4-BE49-F238E27FC236}">
                <a16:creationId xmlns:a16="http://schemas.microsoft.com/office/drawing/2014/main" id="{0C5BFA22-53CC-CF40-C970-B1A8467128D7}"/>
              </a:ext>
            </a:extLst>
          </p:cNvPr>
          <p:cNvSpPr/>
          <p:nvPr/>
        </p:nvSpPr>
        <p:spPr>
          <a:xfrm>
            <a:off x="5754764" y="334995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17" name="TextBox 16">
            <a:extLst>
              <a:ext uri="{FF2B5EF4-FFF2-40B4-BE49-F238E27FC236}">
                <a16:creationId xmlns:a16="http://schemas.microsoft.com/office/drawing/2014/main" id="{921F7BAD-D187-08CD-2B30-23CAA58D8A66}"/>
              </a:ext>
            </a:extLst>
          </p:cNvPr>
          <p:cNvSpPr txBox="1"/>
          <p:nvPr/>
        </p:nvSpPr>
        <p:spPr>
          <a:xfrm>
            <a:off x="5135276" y="3349958"/>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sp>
        <p:nvSpPr>
          <p:cNvPr id="18" name="Rectangle 17">
            <a:extLst>
              <a:ext uri="{FF2B5EF4-FFF2-40B4-BE49-F238E27FC236}">
                <a16:creationId xmlns:a16="http://schemas.microsoft.com/office/drawing/2014/main" id="{C3955789-3673-E6BF-6CCB-210068B2D4B1}"/>
              </a:ext>
            </a:extLst>
          </p:cNvPr>
          <p:cNvSpPr/>
          <p:nvPr/>
        </p:nvSpPr>
        <p:spPr>
          <a:xfrm>
            <a:off x="5754764" y="374184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0</a:t>
            </a:r>
          </a:p>
        </p:txBody>
      </p:sp>
      <p:sp>
        <p:nvSpPr>
          <p:cNvPr id="19" name="TextBox 18">
            <a:extLst>
              <a:ext uri="{FF2B5EF4-FFF2-40B4-BE49-F238E27FC236}">
                <a16:creationId xmlns:a16="http://schemas.microsoft.com/office/drawing/2014/main" id="{7F8BD02F-946E-8E5E-0C63-44741CA51957}"/>
              </a:ext>
            </a:extLst>
          </p:cNvPr>
          <p:cNvSpPr txBox="1"/>
          <p:nvPr/>
        </p:nvSpPr>
        <p:spPr>
          <a:xfrm>
            <a:off x="5135276" y="3741845"/>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sp>
        <p:nvSpPr>
          <p:cNvPr id="22" name="Rectangle 21">
            <a:extLst>
              <a:ext uri="{FF2B5EF4-FFF2-40B4-BE49-F238E27FC236}">
                <a16:creationId xmlns:a16="http://schemas.microsoft.com/office/drawing/2014/main" id="{70981FE2-44AE-AE5F-5E62-B5A87DBDE14E}"/>
              </a:ext>
            </a:extLst>
          </p:cNvPr>
          <p:cNvSpPr/>
          <p:nvPr/>
        </p:nvSpPr>
        <p:spPr>
          <a:xfrm>
            <a:off x="6702586" y="145081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index:</a:t>
            </a:r>
          </a:p>
        </p:txBody>
      </p:sp>
      <p:sp>
        <p:nvSpPr>
          <p:cNvPr id="23" name="Rectangle 22">
            <a:extLst>
              <a:ext uri="{FF2B5EF4-FFF2-40B4-BE49-F238E27FC236}">
                <a16:creationId xmlns:a16="http://schemas.microsoft.com/office/drawing/2014/main" id="{C98FAFD9-8D41-B648-74EF-AEA6223C9382}"/>
              </a:ext>
            </a:extLst>
          </p:cNvPr>
          <p:cNvSpPr/>
          <p:nvPr/>
        </p:nvSpPr>
        <p:spPr>
          <a:xfrm>
            <a:off x="8572567" y="255829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24" name="TextBox 23">
            <a:extLst>
              <a:ext uri="{FF2B5EF4-FFF2-40B4-BE49-F238E27FC236}">
                <a16:creationId xmlns:a16="http://schemas.microsoft.com/office/drawing/2014/main" id="{1DFDBABB-0BB6-2DE0-C2C7-3DF7911DD65A}"/>
              </a:ext>
            </a:extLst>
          </p:cNvPr>
          <p:cNvSpPr txBox="1"/>
          <p:nvPr/>
        </p:nvSpPr>
        <p:spPr>
          <a:xfrm>
            <a:off x="7909963" y="257094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[0] </a:t>
            </a:r>
            <a:endParaRPr lang="en-US" b="1" dirty="0"/>
          </a:p>
        </p:txBody>
      </p:sp>
      <p:cxnSp>
        <p:nvCxnSpPr>
          <p:cNvPr id="25" name="Straight Connector 24">
            <a:extLst>
              <a:ext uri="{FF2B5EF4-FFF2-40B4-BE49-F238E27FC236}">
                <a16:creationId xmlns:a16="http://schemas.microsoft.com/office/drawing/2014/main" id="{A5D17EEA-DC8C-5C65-1059-8C0F439E0631}"/>
              </a:ext>
            </a:extLst>
          </p:cNvPr>
          <p:cNvCxnSpPr>
            <a:stCxn id="23" idx="1"/>
            <a:endCxn id="23" idx="3"/>
          </p:cNvCxnSpPr>
          <p:nvPr/>
        </p:nvCxnSpPr>
        <p:spPr>
          <a:xfrm>
            <a:off x="8572567" y="291889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2B724BF4-C7A5-24A1-5CE9-D60D87C05D8D}"/>
              </a:ext>
            </a:extLst>
          </p:cNvPr>
          <p:cNvSpPr/>
          <p:nvPr/>
        </p:nvSpPr>
        <p:spPr>
          <a:xfrm>
            <a:off x="8576733" y="32794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27" name="TextBox 26">
            <a:extLst>
              <a:ext uri="{FF2B5EF4-FFF2-40B4-BE49-F238E27FC236}">
                <a16:creationId xmlns:a16="http://schemas.microsoft.com/office/drawing/2014/main" id="{25DD9036-F7D0-99DB-BF16-1FD1ED324057}"/>
              </a:ext>
            </a:extLst>
          </p:cNvPr>
          <p:cNvSpPr txBox="1"/>
          <p:nvPr/>
        </p:nvSpPr>
        <p:spPr>
          <a:xfrm>
            <a:off x="7914129" y="329214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[1] </a:t>
            </a:r>
            <a:endParaRPr lang="en-US" b="1" dirty="0"/>
          </a:p>
        </p:txBody>
      </p:sp>
      <p:cxnSp>
        <p:nvCxnSpPr>
          <p:cNvPr id="28" name="Straight Connector 27">
            <a:extLst>
              <a:ext uri="{FF2B5EF4-FFF2-40B4-BE49-F238E27FC236}">
                <a16:creationId xmlns:a16="http://schemas.microsoft.com/office/drawing/2014/main" id="{A8FE66B5-346C-A467-E088-B38D5B88D50E}"/>
              </a:ext>
            </a:extLst>
          </p:cNvPr>
          <p:cNvCxnSpPr>
            <a:stCxn id="26" idx="1"/>
            <a:endCxn id="26" idx="3"/>
          </p:cNvCxnSpPr>
          <p:nvPr/>
        </p:nvCxnSpPr>
        <p:spPr>
          <a:xfrm>
            <a:off x="8576733" y="36400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300DF27F-6CE4-9442-EFAE-038E8683164D}"/>
              </a:ext>
            </a:extLst>
          </p:cNvPr>
          <p:cNvSpPr/>
          <p:nvPr/>
        </p:nvSpPr>
        <p:spPr>
          <a:xfrm>
            <a:off x="8572567" y="400941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a:t>
            </a:r>
          </a:p>
          <a:p>
            <a:r>
              <a:rPr lang="en-US" b="1" dirty="0">
                <a:solidFill>
                  <a:schemeClr val="tx1"/>
                </a:solidFill>
                <a:latin typeface="Courier New" panose="02070309020205020404" pitchFamily="49" charset="0"/>
                <a:cs typeface="Courier New" panose="02070309020205020404" pitchFamily="49" charset="0"/>
              </a:rPr>
              <a:t>value       </a:t>
            </a:r>
          </a:p>
        </p:txBody>
      </p:sp>
      <p:sp>
        <p:nvSpPr>
          <p:cNvPr id="30" name="TextBox 29">
            <a:extLst>
              <a:ext uri="{FF2B5EF4-FFF2-40B4-BE49-F238E27FC236}">
                <a16:creationId xmlns:a16="http://schemas.microsoft.com/office/drawing/2014/main" id="{784F1BCA-4DF8-529D-CD8D-AE5979167308}"/>
              </a:ext>
            </a:extLst>
          </p:cNvPr>
          <p:cNvSpPr txBox="1"/>
          <p:nvPr/>
        </p:nvSpPr>
        <p:spPr>
          <a:xfrm>
            <a:off x="7909963" y="402207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[2] </a:t>
            </a:r>
            <a:endParaRPr lang="en-US" b="1" dirty="0"/>
          </a:p>
        </p:txBody>
      </p:sp>
      <p:cxnSp>
        <p:nvCxnSpPr>
          <p:cNvPr id="31" name="Straight Connector 30">
            <a:extLst>
              <a:ext uri="{FF2B5EF4-FFF2-40B4-BE49-F238E27FC236}">
                <a16:creationId xmlns:a16="http://schemas.microsoft.com/office/drawing/2014/main" id="{9A28BB35-2831-F5F6-5D5D-AA0C9FC7EBFF}"/>
              </a:ext>
            </a:extLst>
          </p:cNvPr>
          <p:cNvCxnSpPr>
            <a:stCxn id="29" idx="1"/>
            <a:endCxn id="29" idx="3"/>
          </p:cNvCxnSpPr>
          <p:nvPr/>
        </p:nvCxnSpPr>
        <p:spPr>
          <a:xfrm>
            <a:off x="8572567" y="437001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FD3AF41B-B1A6-9005-A55C-D1C629FC94D5}"/>
              </a:ext>
            </a:extLst>
          </p:cNvPr>
          <p:cNvSpPr/>
          <p:nvPr/>
        </p:nvSpPr>
        <p:spPr>
          <a:xfrm>
            <a:off x="8576733" y="47306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key     0</a:t>
            </a:r>
          </a:p>
          <a:p>
            <a:r>
              <a:rPr lang="en-US" b="1" dirty="0">
                <a:solidFill>
                  <a:schemeClr val="tx1"/>
                </a:solidFill>
                <a:latin typeface="Courier New" panose="02070309020205020404" pitchFamily="49" charset="0"/>
                <a:cs typeface="Courier New" panose="02070309020205020404" pitchFamily="49" charset="0"/>
              </a:rPr>
              <a:t>value   0   </a:t>
            </a:r>
          </a:p>
        </p:txBody>
      </p:sp>
      <p:sp>
        <p:nvSpPr>
          <p:cNvPr id="33" name="TextBox 32">
            <a:extLst>
              <a:ext uri="{FF2B5EF4-FFF2-40B4-BE49-F238E27FC236}">
                <a16:creationId xmlns:a16="http://schemas.microsoft.com/office/drawing/2014/main" id="{5985886C-5772-AC9F-53C5-118F3B01A06A}"/>
              </a:ext>
            </a:extLst>
          </p:cNvPr>
          <p:cNvSpPr txBox="1"/>
          <p:nvPr/>
        </p:nvSpPr>
        <p:spPr>
          <a:xfrm>
            <a:off x="7914129" y="4743269"/>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[3] </a:t>
            </a:r>
            <a:endParaRPr lang="en-US" b="1" dirty="0"/>
          </a:p>
        </p:txBody>
      </p:sp>
      <p:cxnSp>
        <p:nvCxnSpPr>
          <p:cNvPr id="34" name="Straight Connector 33">
            <a:extLst>
              <a:ext uri="{FF2B5EF4-FFF2-40B4-BE49-F238E27FC236}">
                <a16:creationId xmlns:a16="http://schemas.microsoft.com/office/drawing/2014/main" id="{FEE05FCF-CCF7-3486-DCC6-3F3A457BDC4C}"/>
              </a:ext>
            </a:extLst>
          </p:cNvPr>
          <p:cNvCxnSpPr>
            <a:stCxn id="32" idx="1"/>
            <a:endCxn id="32" idx="3"/>
          </p:cNvCxnSpPr>
          <p:nvPr/>
        </p:nvCxnSpPr>
        <p:spPr>
          <a:xfrm>
            <a:off x="8576733" y="50912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E59ACA2C-3438-D0B2-4351-0E40CF89770C}"/>
              </a:ext>
            </a:extLst>
          </p:cNvPr>
          <p:cNvSpPr/>
          <p:nvPr/>
        </p:nvSpPr>
        <p:spPr>
          <a:xfrm>
            <a:off x="5750598" y="412896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2</a:t>
            </a:r>
          </a:p>
        </p:txBody>
      </p:sp>
      <p:sp>
        <p:nvSpPr>
          <p:cNvPr id="36" name="TextBox 35">
            <a:extLst>
              <a:ext uri="{FF2B5EF4-FFF2-40B4-BE49-F238E27FC236}">
                <a16:creationId xmlns:a16="http://schemas.microsoft.com/office/drawing/2014/main" id="{53353CC3-248D-C789-BE97-D95F1A41510B}"/>
              </a:ext>
            </a:extLst>
          </p:cNvPr>
          <p:cNvSpPr txBox="1"/>
          <p:nvPr/>
        </p:nvSpPr>
        <p:spPr>
          <a:xfrm>
            <a:off x="5131110" y="4128967"/>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[4] </a:t>
            </a:r>
            <a:endParaRPr lang="en-US" b="1" dirty="0"/>
          </a:p>
        </p:txBody>
      </p:sp>
      <p:sp>
        <p:nvSpPr>
          <p:cNvPr id="37" name="Rectangle 36">
            <a:extLst>
              <a:ext uri="{FF2B5EF4-FFF2-40B4-BE49-F238E27FC236}">
                <a16:creationId xmlns:a16="http://schemas.microsoft.com/office/drawing/2014/main" id="{AC532B20-83FF-7BCB-F18F-26BCE4079011}"/>
              </a:ext>
            </a:extLst>
          </p:cNvPr>
          <p:cNvSpPr/>
          <p:nvPr/>
        </p:nvSpPr>
        <p:spPr>
          <a:xfrm>
            <a:off x="5750598" y="452085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38" name="TextBox 37">
            <a:extLst>
              <a:ext uri="{FF2B5EF4-FFF2-40B4-BE49-F238E27FC236}">
                <a16:creationId xmlns:a16="http://schemas.microsoft.com/office/drawing/2014/main" id="{FDE84C47-95BC-78F0-EC10-8E92E3505FD4}"/>
              </a:ext>
            </a:extLst>
          </p:cNvPr>
          <p:cNvSpPr txBox="1"/>
          <p:nvPr/>
        </p:nvSpPr>
        <p:spPr>
          <a:xfrm>
            <a:off x="5131110" y="4520854"/>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[5] </a:t>
            </a:r>
            <a:endParaRPr lang="en-US" b="1" dirty="0"/>
          </a:p>
        </p:txBody>
      </p:sp>
      <p:sp>
        <p:nvSpPr>
          <p:cNvPr id="39" name="Rectangle 38">
            <a:extLst>
              <a:ext uri="{FF2B5EF4-FFF2-40B4-BE49-F238E27FC236}">
                <a16:creationId xmlns:a16="http://schemas.microsoft.com/office/drawing/2014/main" id="{1F5581A3-9BBC-E34F-14A6-F6131C30E201}"/>
              </a:ext>
            </a:extLst>
          </p:cNvPr>
          <p:cNvSpPr/>
          <p:nvPr/>
        </p:nvSpPr>
        <p:spPr>
          <a:xfrm>
            <a:off x="5750598" y="490797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40" name="TextBox 39">
            <a:extLst>
              <a:ext uri="{FF2B5EF4-FFF2-40B4-BE49-F238E27FC236}">
                <a16:creationId xmlns:a16="http://schemas.microsoft.com/office/drawing/2014/main" id="{B57E33BC-1F05-9BF2-4CF6-58033A50D5DF}"/>
              </a:ext>
            </a:extLst>
          </p:cNvPr>
          <p:cNvSpPr txBox="1"/>
          <p:nvPr/>
        </p:nvSpPr>
        <p:spPr>
          <a:xfrm>
            <a:off x="5131110" y="4907976"/>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[6] </a:t>
            </a:r>
            <a:endParaRPr lang="en-US" b="1" dirty="0"/>
          </a:p>
        </p:txBody>
      </p:sp>
      <p:sp>
        <p:nvSpPr>
          <p:cNvPr id="41" name="Rectangle 40">
            <a:extLst>
              <a:ext uri="{FF2B5EF4-FFF2-40B4-BE49-F238E27FC236}">
                <a16:creationId xmlns:a16="http://schemas.microsoft.com/office/drawing/2014/main" id="{4147C8F8-9967-4E9A-DEF0-F8BBC9FE96F6}"/>
              </a:ext>
            </a:extLst>
          </p:cNvPr>
          <p:cNvSpPr/>
          <p:nvPr/>
        </p:nvSpPr>
        <p:spPr>
          <a:xfrm>
            <a:off x="5750598" y="5299863"/>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-1</a:t>
            </a:r>
          </a:p>
        </p:txBody>
      </p:sp>
      <p:sp>
        <p:nvSpPr>
          <p:cNvPr id="42" name="TextBox 41">
            <a:extLst>
              <a:ext uri="{FF2B5EF4-FFF2-40B4-BE49-F238E27FC236}">
                <a16:creationId xmlns:a16="http://schemas.microsoft.com/office/drawing/2014/main" id="{5387E1E6-14EE-CFD2-457C-5516A8EE4BA3}"/>
              </a:ext>
            </a:extLst>
          </p:cNvPr>
          <p:cNvSpPr txBox="1"/>
          <p:nvPr/>
        </p:nvSpPr>
        <p:spPr>
          <a:xfrm>
            <a:off x="5131110" y="5299863"/>
            <a:ext cx="1011574" cy="369332"/>
          </a:xfrm>
          <a:prstGeom prst="rect">
            <a:avLst/>
          </a:prstGeom>
          <a:noFill/>
        </p:spPr>
        <p:txBody>
          <a:bodyPr wrap="square">
            <a:spAutoFit/>
          </a:bodyPr>
          <a:lstStyle/>
          <a:p>
            <a:r>
              <a:rPr lang="en-US" b="1" dirty="0">
                <a:solidFill>
                  <a:schemeClr val="tx1"/>
                </a:solidFill>
                <a:latin typeface="Courier New" panose="02070309020205020404" pitchFamily="49" charset="0"/>
                <a:cs typeface="Courier New" panose="02070309020205020404" pitchFamily="49" charset="0"/>
              </a:rPr>
              <a:t>[7] </a:t>
            </a:r>
            <a:endParaRPr lang="en-US" b="1" dirty="0"/>
          </a:p>
        </p:txBody>
      </p:sp>
      <p:sp>
        <p:nvSpPr>
          <p:cNvPr id="43" name="Rectangle 42">
            <a:extLst>
              <a:ext uri="{FF2B5EF4-FFF2-40B4-BE49-F238E27FC236}">
                <a16:creationId xmlns:a16="http://schemas.microsoft.com/office/drawing/2014/main" id="{07A74D80-59DE-FAD9-275E-26FEDC6148B9}"/>
              </a:ext>
            </a:extLst>
          </p:cNvPr>
          <p:cNvSpPr/>
          <p:nvPr/>
        </p:nvSpPr>
        <p:spPr>
          <a:xfrm>
            <a:off x="10860777" y="261055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"z"</a:t>
            </a:r>
          </a:p>
        </p:txBody>
      </p:sp>
      <p:sp>
        <p:nvSpPr>
          <p:cNvPr id="44" name="Rectangle 43">
            <a:extLst>
              <a:ext uri="{FF2B5EF4-FFF2-40B4-BE49-F238E27FC236}">
                <a16:creationId xmlns:a16="http://schemas.microsoft.com/office/drawing/2014/main" id="{6360AC1A-AFA4-8EDC-881E-2D857BCB43D2}"/>
              </a:ext>
            </a:extLst>
          </p:cNvPr>
          <p:cNvSpPr/>
          <p:nvPr/>
        </p:nvSpPr>
        <p:spPr>
          <a:xfrm>
            <a:off x="10851487" y="297893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"W"</a:t>
            </a:r>
          </a:p>
        </p:txBody>
      </p:sp>
      <p:sp>
        <p:nvSpPr>
          <p:cNvPr id="45" name="Rectangle 44">
            <a:extLst>
              <a:ext uri="{FF2B5EF4-FFF2-40B4-BE49-F238E27FC236}">
                <a16:creationId xmlns:a16="http://schemas.microsoft.com/office/drawing/2014/main" id="{0E9C53F6-A944-25C5-3BE3-812B8560C769}"/>
              </a:ext>
            </a:extLst>
          </p:cNvPr>
          <p:cNvSpPr/>
          <p:nvPr/>
        </p:nvSpPr>
        <p:spPr>
          <a:xfrm>
            <a:off x="10851487" y="336211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"y"</a:t>
            </a:r>
          </a:p>
        </p:txBody>
      </p:sp>
      <p:sp>
        <p:nvSpPr>
          <p:cNvPr id="46" name="Rectangle 45">
            <a:extLst>
              <a:ext uri="{FF2B5EF4-FFF2-40B4-BE49-F238E27FC236}">
                <a16:creationId xmlns:a16="http://schemas.microsoft.com/office/drawing/2014/main" id="{53FEDACF-138F-1999-BD34-EDEA0FAF579C}"/>
              </a:ext>
            </a:extLst>
          </p:cNvPr>
          <p:cNvSpPr/>
          <p:nvPr/>
        </p:nvSpPr>
        <p:spPr>
          <a:xfrm>
            <a:off x="10842197" y="373050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"B"</a:t>
            </a:r>
          </a:p>
        </p:txBody>
      </p:sp>
      <p:sp>
        <p:nvSpPr>
          <p:cNvPr id="47" name="Rectangle 46">
            <a:extLst>
              <a:ext uri="{FF2B5EF4-FFF2-40B4-BE49-F238E27FC236}">
                <a16:creationId xmlns:a16="http://schemas.microsoft.com/office/drawing/2014/main" id="{09E98877-8508-98A2-7044-5DF5F7010379}"/>
              </a:ext>
            </a:extLst>
          </p:cNvPr>
          <p:cNvSpPr/>
          <p:nvPr/>
        </p:nvSpPr>
        <p:spPr>
          <a:xfrm>
            <a:off x="10851487" y="411367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sp>
        <p:nvSpPr>
          <p:cNvPr id="48" name="Rectangle 47">
            <a:extLst>
              <a:ext uri="{FF2B5EF4-FFF2-40B4-BE49-F238E27FC236}">
                <a16:creationId xmlns:a16="http://schemas.microsoft.com/office/drawing/2014/main" id="{2CE64246-03DF-E82E-864D-D52BBD145850}"/>
              </a:ext>
            </a:extLst>
          </p:cNvPr>
          <p:cNvSpPr/>
          <p:nvPr/>
        </p:nvSpPr>
        <p:spPr>
          <a:xfrm>
            <a:off x="10842197" y="448206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"42"</a:t>
            </a:r>
          </a:p>
        </p:txBody>
      </p:sp>
      <p:cxnSp>
        <p:nvCxnSpPr>
          <p:cNvPr id="49" name="Straight Arrow Connector 48">
            <a:extLst>
              <a:ext uri="{FF2B5EF4-FFF2-40B4-BE49-F238E27FC236}">
                <a16:creationId xmlns:a16="http://schemas.microsoft.com/office/drawing/2014/main" id="{A1FFD12B-681B-5B66-96FC-79B4DF306ECD}"/>
              </a:ext>
            </a:extLst>
          </p:cNvPr>
          <p:cNvCxnSpPr>
            <a:cxnSpLocks/>
            <a:endCxn id="43" idx="1"/>
          </p:cNvCxnSpPr>
          <p:nvPr/>
        </p:nvCxnSpPr>
        <p:spPr>
          <a:xfrm flipV="1">
            <a:off x="9766278" y="2753121"/>
            <a:ext cx="1094499" cy="1157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4146856-7CF8-7383-970F-33DD79E37A0B}"/>
              </a:ext>
            </a:extLst>
          </p:cNvPr>
          <p:cNvCxnSpPr>
            <a:cxnSpLocks/>
            <a:endCxn id="44" idx="1"/>
          </p:cNvCxnSpPr>
          <p:nvPr/>
        </p:nvCxnSpPr>
        <p:spPr>
          <a:xfrm flipV="1">
            <a:off x="9810125" y="3103213"/>
            <a:ext cx="1041362" cy="611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EFCE36A-7C51-9C40-CF51-BD8DFB4C83FC}"/>
              </a:ext>
            </a:extLst>
          </p:cNvPr>
          <p:cNvCxnSpPr>
            <a:cxnSpLocks/>
            <a:endCxn id="45" idx="1"/>
          </p:cNvCxnSpPr>
          <p:nvPr/>
        </p:nvCxnSpPr>
        <p:spPr>
          <a:xfrm>
            <a:off x="9818457" y="3483782"/>
            <a:ext cx="1033030" cy="2090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8557C81A-583C-E9AC-04C5-4AAD61CFAF24}"/>
              </a:ext>
            </a:extLst>
          </p:cNvPr>
          <p:cNvCxnSpPr>
            <a:cxnSpLocks/>
            <a:endCxn id="46" idx="1"/>
          </p:cNvCxnSpPr>
          <p:nvPr/>
        </p:nvCxnSpPr>
        <p:spPr>
          <a:xfrm>
            <a:off x="9818457" y="3839259"/>
            <a:ext cx="1023740" cy="15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9CF9C21-2B23-3D7D-8ECD-E3A8A9E59971}"/>
              </a:ext>
            </a:extLst>
          </p:cNvPr>
          <p:cNvCxnSpPr>
            <a:cxnSpLocks/>
            <a:endCxn id="47" idx="1"/>
          </p:cNvCxnSpPr>
          <p:nvPr/>
        </p:nvCxnSpPr>
        <p:spPr>
          <a:xfrm>
            <a:off x="9818457" y="4215372"/>
            <a:ext cx="1033030" cy="4087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B910CE71-3B82-6DF0-A17A-1167EA81B813}"/>
              </a:ext>
            </a:extLst>
          </p:cNvPr>
          <p:cNvCxnSpPr>
            <a:cxnSpLocks/>
          </p:cNvCxnSpPr>
          <p:nvPr/>
        </p:nvCxnSpPr>
        <p:spPr>
          <a:xfrm>
            <a:off x="9818457" y="4558674"/>
            <a:ext cx="1042320" cy="3678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06FE9479-16EF-9515-BBDE-C30B5C7BF494}"/>
              </a:ext>
            </a:extLst>
          </p:cNvPr>
          <p:cNvCxnSpPr>
            <a:cxnSpLocks/>
            <a:endCxn id="4" idx="0"/>
          </p:cNvCxnSpPr>
          <p:nvPr/>
        </p:nvCxnSpPr>
        <p:spPr>
          <a:xfrm flipH="1">
            <a:off x="6260551" y="1659141"/>
            <a:ext cx="1692528" cy="9118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BFBEEF99-D461-069D-ED29-C68839B3CF79}"/>
              </a:ext>
            </a:extLst>
          </p:cNvPr>
          <p:cNvCxnSpPr>
            <a:cxnSpLocks/>
            <a:endCxn id="23" idx="0"/>
          </p:cNvCxnSpPr>
          <p:nvPr/>
        </p:nvCxnSpPr>
        <p:spPr>
          <a:xfrm>
            <a:off x="8142029" y="1267254"/>
            <a:ext cx="1223802" cy="129103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4" name="Rounded Rectangle 73">
            <a:extLst>
              <a:ext uri="{FF2B5EF4-FFF2-40B4-BE49-F238E27FC236}">
                <a16:creationId xmlns:a16="http://schemas.microsoft.com/office/drawing/2014/main" id="{29355EAF-76A4-F401-82F2-B44C7C6A09FD}"/>
              </a:ext>
            </a:extLst>
          </p:cNvPr>
          <p:cNvSpPr/>
          <p:nvPr/>
        </p:nvSpPr>
        <p:spPr>
          <a:xfrm>
            <a:off x="2028739" y="511260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Hash  % 8</a:t>
            </a:r>
          </a:p>
        </p:txBody>
      </p:sp>
      <p:sp>
        <p:nvSpPr>
          <p:cNvPr id="75" name="Rectangle 74">
            <a:extLst>
              <a:ext uri="{FF2B5EF4-FFF2-40B4-BE49-F238E27FC236}">
                <a16:creationId xmlns:a16="http://schemas.microsoft.com/office/drawing/2014/main" id="{66E3C015-A909-C52A-44B3-564F2407749E}"/>
              </a:ext>
            </a:extLst>
          </p:cNvPr>
          <p:cNvSpPr/>
          <p:nvPr/>
        </p:nvSpPr>
        <p:spPr>
          <a:xfrm>
            <a:off x="911745" y="534343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Courier New" panose="02070309020205020404" pitchFamily="49" charset="0"/>
                <a:cs typeface="Courier New" panose="02070309020205020404" pitchFamily="49" charset="0"/>
              </a:rPr>
              <a:t>"c"</a:t>
            </a:r>
          </a:p>
        </p:txBody>
      </p:sp>
      <p:cxnSp>
        <p:nvCxnSpPr>
          <p:cNvPr id="76" name="Straight Arrow Connector 75">
            <a:extLst>
              <a:ext uri="{FF2B5EF4-FFF2-40B4-BE49-F238E27FC236}">
                <a16:creationId xmlns:a16="http://schemas.microsoft.com/office/drawing/2014/main" id="{70F401F9-37EF-B475-1861-53893C839F27}"/>
              </a:ext>
            </a:extLst>
          </p:cNvPr>
          <p:cNvCxnSpPr>
            <a:cxnSpLocks/>
            <a:stCxn id="75" idx="3"/>
            <a:endCxn id="74" idx="1"/>
          </p:cNvCxnSpPr>
          <p:nvPr/>
        </p:nvCxnSpPr>
        <p:spPr>
          <a:xfrm flipV="1">
            <a:off x="1688355" y="552564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D30286A2-C540-381D-7A88-3CE567AB9A90}"/>
              </a:ext>
            </a:extLst>
          </p:cNvPr>
          <p:cNvCxnSpPr>
            <a:cxnSpLocks/>
            <a:stCxn id="74" idx="3"/>
            <a:endCxn id="36" idx="1"/>
          </p:cNvCxnSpPr>
          <p:nvPr/>
        </p:nvCxnSpPr>
        <p:spPr>
          <a:xfrm flipV="1">
            <a:off x="3191319" y="4313633"/>
            <a:ext cx="1939791" cy="121201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C2C1FB23-819A-2FD8-AA5E-411DB0004324}"/>
              </a:ext>
            </a:extLst>
          </p:cNvPr>
          <p:cNvCxnSpPr>
            <a:cxnSpLocks/>
            <a:stCxn id="35" idx="3"/>
            <a:endCxn id="30" idx="1"/>
          </p:cNvCxnSpPr>
          <p:nvPr/>
        </p:nvCxnSpPr>
        <p:spPr>
          <a:xfrm flipV="1">
            <a:off x="6762172" y="4206740"/>
            <a:ext cx="1147791" cy="1181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40EC4B0C-2B08-FE1F-2480-33671D753C73}"/>
              </a:ext>
            </a:extLst>
          </p:cNvPr>
          <p:cNvCxnSpPr>
            <a:cxnSpLocks/>
            <a:stCxn id="4" idx="3"/>
            <a:endCxn id="27" idx="1"/>
          </p:cNvCxnSpPr>
          <p:nvPr/>
        </p:nvCxnSpPr>
        <p:spPr>
          <a:xfrm>
            <a:off x="6766338" y="2766893"/>
            <a:ext cx="1147791" cy="7099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D33C689-CB3C-6639-7A4E-39B500226524}"/>
              </a:ext>
            </a:extLst>
          </p:cNvPr>
          <p:cNvCxnSpPr>
            <a:cxnSpLocks/>
            <a:stCxn id="18" idx="3"/>
            <a:endCxn id="24" idx="1"/>
          </p:cNvCxnSpPr>
          <p:nvPr/>
        </p:nvCxnSpPr>
        <p:spPr>
          <a:xfrm flipV="1">
            <a:off x="6766338" y="2755615"/>
            <a:ext cx="1143625" cy="118217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AF06EAC-C7D6-C7F8-07E0-7B81B4D14AF0}"/>
              </a:ext>
            </a:extLst>
          </p:cNvPr>
          <p:cNvSpPr txBox="1"/>
          <p:nvPr/>
        </p:nvSpPr>
        <p:spPr>
          <a:xfrm>
            <a:off x="714931" y="523615"/>
            <a:ext cx="4134636" cy="280076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p3dict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a:t>
            </a:r>
          </a:p>
          <a:p>
            <a:r>
              <a:rPr lang="en-US" sz="1600" b="1" dirty="0">
                <a:latin typeface="Courier New" panose="02070309020205020404" pitchFamily="49" charset="0"/>
                <a:cs typeface="Courier New" panose="02070309020205020404" pitchFamily="49" charset="0"/>
              </a:rPr>
              <a:t>   int *index;</a:t>
            </a:r>
          </a:p>
          <a:p>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5376222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72EE8-8B35-FDB6-5198-352299360885}"/>
              </a:ext>
            </a:extLst>
          </p:cNvPr>
          <p:cNvSpPr>
            <a:spLocks noGrp="1"/>
          </p:cNvSpPr>
          <p:nvPr>
            <p:ph type="title"/>
          </p:nvPr>
        </p:nvSpPr>
        <p:spPr/>
        <p:txBody>
          <a:bodyPr/>
          <a:lstStyle/>
          <a:p>
            <a:r>
              <a:rPr lang="en-US"/>
              <a:t>Summary</a:t>
            </a:r>
          </a:p>
        </p:txBody>
      </p:sp>
      <p:sp>
        <p:nvSpPr>
          <p:cNvPr id="3" name="Content Placeholder 2">
            <a:extLst>
              <a:ext uri="{FF2B5EF4-FFF2-40B4-BE49-F238E27FC236}">
                <a16:creationId xmlns:a16="http://schemas.microsoft.com/office/drawing/2014/main" id="{C0E3447A-C117-73C2-B0B0-AE961071AE4B}"/>
              </a:ext>
            </a:extLst>
          </p:cNvPr>
          <p:cNvSpPr>
            <a:spLocks noGrp="1"/>
          </p:cNvSpPr>
          <p:nvPr>
            <p:ph idx="1"/>
          </p:nvPr>
        </p:nvSpPr>
        <p:spPr/>
        <p:txBody>
          <a:bodyPr/>
          <a:lstStyle/>
          <a:p>
            <a:r>
              <a:rPr lang="en-US" dirty="0"/>
              <a:t>Expandible arrays of structs with pointers to objects</a:t>
            </a:r>
          </a:p>
          <a:p>
            <a:r>
              <a:rPr lang="en-US" dirty="0"/>
              <a:t>Linked list is not used in Python core data structures and it was a really good choice</a:t>
            </a:r>
          </a:p>
          <a:p>
            <a:r>
              <a:rPr lang="en-US" dirty="0"/>
              <a:t>Moving memory management into Python and adding garbage collection instead of depending on </a:t>
            </a:r>
            <a:r>
              <a:rPr lang="en-US" dirty="0" err="1"/>
              <a:t>realloc</a:t>
            </a:r>
            <a:r>
              <a:rPr lang="en-US" dirty="0"/>
              <a:t>() in C was important to the success of modern Python</a:t>
            </a:r>
          </a:p>
        </p:txBody>
      </p:sp>
    </p:spTree>
    <p:extLst>
      <p:ext uri="{BB962C8B-B14F-4D97-AF65-F5344CB8AC3E}">
        <p14:creationId xmlns:p14="http://schemas.microsoft.com/office/powerpoint/2010/main" val="3430056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56EDDF-F446-B92B-64A3-807065C36305}"/>
              </a:ext>
            </a:extLst>
          </p:cNvPr>
          <p:cNvSpPr>
            <a:spLocks noGrp="1"/>
          </p:cNvSpPr>
          <p:nvPr>
            <p:ph type="title"/>
          </p:nvPr>
        </p:nvSpPr>
        <p:spPr/>
        <p:txBody>
          <a:bodyPr/>
          <a:lstStyle/>
          <a:p>
            <a:r>
              <a:rPr lang="en-US" dirty="0"/>
              <a:t>But there is more…</a:t>
            </a:r>
          </a:p>
        </p:txBody>
      </p:sp>
      <p:sp>
        <p:nvSpPr>
          <p:cNvPr id="5" name="Text Placeholder 4">
            <a:extLst>
              <a:ext uri="{FF2B5EF4-FFF2-40B4-BE49-F238E27FC236}">
                <a16:creationId xmlns:a16="http://schemas.microsoft.com/office/drawing/2014/main" id="{05279108-0F43-BEBD-D004-C92CC970E131}"/>
              </a:ext>
            </a:extLst>
          </p:cNvPr>
          <p:cNvSpPr>
            <a:spLocks noGrp="1"/>
          </p:cNvSpPr>
          <p:nvPr>
            <p:ph type="body" idx="1"/>
          </p:nvPr>
        </p:nvSpPr>
        <p:spPr/>
        <p:txBody>
          <a:bodyPr/>
          <a:lstStyle/>
          <a:p>
            <a:r>
              <a:rPr lang="en-US" dirty="0"/>
              <a:t>Python's Object Oriented Design Approaches</a:t>
            </a:r>
          </a:p>
        </p:txBody>
      </p:sp>
    </p:spTree>
    <p:extLst>
      <p:ext uri="{BB962C8B-B14F-4D97-AF65-F5344CB8AC3E}">
        <p14:creationId xmlns:p14="http://schemas.microsoft.com/office/powerpoint/2010/main" val="3611874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3F1CDD7-129A-F693-7942-816E5E250D14}"/>
              </a:ext>
            </a:extLst>
          </p:cNvPr>
          <p:cNvPicPr>
            <a:picLocks noChangeAspect="1"/>
          </p:cNvPicPr>
          <p:nvPr/>
        </p:nvPicPr>
        <p:blipFill>
          <a:blip r:embed="rId2"/>
          <a:stretch>
            <a:fillRect/>
          </a:stretch>
        </p:blipFill>
        <p:spPr>
          <a:xfrm>
            <a:off x="0" y="-316257"/>
            <a:ext cx="12191999" cy="8163175"/>
          </a:xfrm>
          <a:prstGeom prst="rect">
            <a:avLst/>
          </a:prstGeom>
        </p:spPr>
      </p:pic>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 name="Picture 1">
            <a:extLst>
              <a:ext uri="{FF2B5EF4-FFF2-40B4-BE49-F238E27FC236}">
                <a16:creationId xmlns:a16="http://schemas.microsoft.com/office/drawing/2014/main" id="{03C618FF-27D3-44F4-386D-4CDE974B5821}"/>
              </a:ext>
            </a:extLst>
          </p:cNvPr>
          <p:cNvPicPr>
            <a:picLocks noChangeAspect="1"/>
          </p:cNvPicPr>
          <p:nvPr/>
        </p:nvPicPr>
        <p:blipFill rotWithShape="1">
          <a:blip r:embed="rId2"/>
          <a:srcRect b="19"/>
          <a:stretch/>
        </p:blipFill>
        <p:spPr>
          <a:xfrm>
            <a:off x="20" y="1282"/>
            <a:ext cx="12191980" cy="6856718"/>
          </a:xfrm>
          <a:prstGeom prst="rect">
            <a:avLst/>
          </a:prstGeom>
        </p:spPr>
      </p:pic>
    </p:spTree>
    <p:extLst>
      <p:ext uri="{BB962C8B-B14F-4D97-AF65-F5344CB8AC3E}">
        <p14:creationId xmlns:p14="http://schemas.microsoft.com/office/powerpoint/2010/main" val="140123776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C++ (1972-1987)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p:txBody>
          <a:bodyPr/>
          <a:lstStyle/>
          <a:p>
            <a:r>
              <a:rPr lang="en-US" dirty="0"/>
              <a:t>User defined classes</a:t>
            </a:r>
          </a:p>
          <a:p>
            <a:r>
              <a:rPr lang="en-US" dirty="0"/>
              <a:t>Guido used and wrote code in C++</a:t>
            </a:r>
          </a:p>
          <a:p>
            <a:pPr lvl="1"/>
            <a:r>
              <a:rPr lang="en-US" dirty="0"/>
              <a:t>Reference count tracking using operator overloading experiment</a:t>
            </a:r>
          </a:p>
          <a:p>
            <a:pPr lvl="1"/>
            <a:r>
              <a:rPr lang="en-US" dirty="0"/>
              <a:t>Wanted to hide malloc, </a:t>
            </a:r>
            <a:r>
              <a:rPr lang="en-US" dirty="0" err="1"/>
              <a:t>realloc</a:t>
            </a:r>
            <a:r>
              <a:rPr lang="en-US" dirty="0"/>
              <a:t>, and from from the end-user</a:t>
            </a:r>
          </a:p>
          <a:p>
            <a:r>
              <a:rPr lang="en-US" dirty="0"/>
              <a:t>C++ had powerful data structures</a:t>
            </a:r>
          </a:p>
          <a:p>
            <a:r>
              <a:rPr lang="en-US" dirty="0"/>
              <a:t>C++ (like C) was not interested in automating management of dynamically allocated memory (i.e. simple garbage collection)</a:t>
            </a:r>
          </a:p>
          <a:p>
            <a:r>
              <a:rPr lang="en-US" dirty="0"/>
              <a:t>Guido chose C as the language to build Python</a:t>
            </a:r>
          </a:p>
        </p:txBody>
      </p:sp>
    </p:spTree>
    <p:extLst>
      <p:ext uri="{BB962C8B-B14F-4D97-AF65-F5344CB8AC3E}">
        <p14:creationId xmlns:p14="http://schemas.microsoft.com/office/powerpoint/2010/main" val="39437979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ABC (1984-1987)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a:bodyPr>
          <a:lstStyle/>
          <a:p>
            <a:r>
              <a:rPr lang="en-US" dirty="0"/>
              <a:t>Built in composable types</a:t>
            </a:r>
          </a:p>
          <a:p>
            <a:pPr lvl="1"/>
            <a:r>
              <a:rPr lang="en-US" dirty="0"/>
              <a:t>Numbers</a:t>
            </a:r>
          </a:p>
          <a:p>
            <a:pPr lvl="2"/>
            <a:r>
              <a:rPr lang="en-US" dirty="0"/>
              <a:t>Arbitrary length</a:t>
            </a:r>
          </a:p>
          <a:p>
            <a:pPr lvl="1"/>
            <a:r>
              <a:rPr lang="en-US" dirty="0"/>
              <a:t>Text (string) </a:t>
            </a:r>
          </a:p>
          <a:p>
            <a:pPr lvl="1"/>
            <a:r>
              <a:rPr lang="en-US" dirty="0"/>
              <a:t>List (sorted by value)</a:t>
            </a:r>
          </a:p>
          <a:p>
            <a:pPr lvl="1"/>
            <a:r>
              <a:rPr lang="en-US" dirty="0"/>
              <a:t>Tables (sorted by key)</a:t>
            </a:r>
          </a:p>
          <a:p>
            <a:r>
              <a:rPr lang="en-US" dirty="0"/>
              <a:t>Used B-trees internally</a:t>
            </a:r>
          </a:p>
          <a:p>
            <a:r>
              <a:rPr lang="en-US" dirty="0"/>
              <a:t>Reference counting</a:t>
            </a:r>
          </a:p>
          <a:p>
            <a:r>
              <a:rPr lang="en-US" dirty="0"/>
              <a:t>No user defined "classes"</a:t>
            </a:r>
          </a:p>
        </p:txBody>
      </p:sp>
      <p:sp>
        <p:nvSpPr>
          <p:cNvPr id="6" name="TextBox 5">
            <a:extLst>
              <a:ext uri="{FF2B5EF4-FFF2-40B4-BE49-F238E27FC236}">
                <a16:creationId xmlns:a16="http://schemas.microsoft.com/office/drawing/2014/main" id="{DF409A8B-770B-77F0-C770-70A53F758DC8}"/>
              </a:ext>
            </a:extLst>
          </p:cNvPr>
          <p:cNvSpPr txBox="1"/>
          <p:nvPr/>
        </p:nvSpPr>
        <p:spPr>
          <a:xfrm>
            <a:off x="6068379" y="248623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
        <p:nvSpPr>
          <p:cNvPr id="4" name="TextBox 3">
            <a:extLst>
              <a:ext uri="{FF2B5EF4-FFF2-40B4-BE49-F238E27FC236}">
                <a16:creationId xmlns:a16="http://schemas.microsoft.com/office/drawing/2014/main" id="{27A8CD15-9FDC-095A-E4E7-2CECA7ADAB8C}"/>
              </a:ext>
            </a:extLst>
          </p:cNvPr>
          <p:cNvSpPr txBox="1"/>
          <p:nvPr/>
        </p:nvSpPr>
        <p:spPr>
          <a:xfrm>
            <a:off x="5339862" y="5988734"/>
            <a:ext cx="7039708" cy="646331"/>
          </a:xfrm>
          <a:prstGeom prst="rect">
            <a:avLst/>
          </a:prstGeom>
          <a:noFill/>
        </p:spPr>
        <p:txBody>
          <a:bodyPr wrap="square">
            <a:spAutoFit/>
          </a:bodyPr>
          <a:lstStyle/>
          <a:p>
            <a:r>
              <a:rPr lang="en-US" dirty="0"/>
              <a:t>https://</a:t>
            </a:r>
            <a:r>
              <a:rPr lang="en-US" dirty="0" err="1"/>
              <a:t>en.wikipedia.org</a:t>
            </a:r>
            <a:r>
              <a:rPr lang="en-US" dirty="0"/>
              <a:t>/wiki/ABC_(</a:t>
            </a:r>
            <a:r>
              <a:rPr lang="en-US" dirty="0" err="1"/>
              <a:t>programming_language</a:t>
            </a:r>
            <a:r>
              <a:rPr lang="en-US" dirty="0"/>
              <a:t>)</a:t>
            </a:r>
          </a:p>
          <a:p>
            <a:r>
              <a:rPr lang="en-US" dirty="0"/>
              <a:t>https://</a:t>
            </a:r>
            <a:r>
              <a:rPr lang="en-US" dirty="0" err="1"/>
              <a:t>homepages.cwi.nl</a:t>
            </a:r>
            <a:r>
              <a:rPr lang="en-US" dirty="0"/>
              <a:t>/~steven/</a:t>
            </a:r>
            <a:r>
              <a:rPr lang="en-US" dirty="0" err="1"/>
              <a:t>abc</a:t>
            </a:r>
            <a:r>
              <a:rPr lang="en-US" dirty="0"/>
              <a:t>/programmers/quick-</a:t>
            </a:r>
            <a:r>
              <a:rPr lang="en-US" dirty="0" err="1"/>
              <a:t>look.html</a:t>
            </a:r>
            <a:endParaRPr lang="en-US" dirty="0"/>
          </a:p>
        </p:txBody>
      </p:sp>
    </p:spTree>
    <p:extLst>
      <p:ext uri="{BB962C8B-B14F-4D97-AF65-F5344CB8AC3E}">
        <p14:creationId xmlns:p14="http://schemas.microsoft.com/office/powerpoint/2010/main" val="214318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20851" y="1728270"/>
            <a:ext cx="3943708" cy="353943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int main() {</a:t>
            </a:r>
          </a:p>
          <a:p>
            <a:r>
              <a:rPr lang="en-US" sz="1400" b="1" dirty="0">
                <a:latin typeface="Courier New" panose="02070309020205020404" pitchFamily="49" charset="0"/>
                <a:cs typeface="Courier New" panose="02070309020205020404" pitchFamily="49" charset="0"/>
              </a:rPr>
              <a:t>    struct </a:t>
            </a:r>
            <a:r>
              <a:rPr lang="en-US" sz="1400" b="1" dirty="0" err="1">
                <a:latin typeface="Courier New" panose="02070309020205020404" pitchFamily="49" charset="0"/>
                <a:cs typeface="Courier New" panose="02070309020205020404" pitchFamily="49" charset="0"/>
              </a:rPr>
              <a:t>krstr</a:t>
            </a:r>
            <a:r>
              <a:rPr lang="en-US" sz="1400" b="1" dirty="0">
                <a:latin typeface="Courier New" panose="02070309020205020404" pitchFamily="49" charset="0"/>
                <a:cs typeface="Courier New" panose="02070309020205020404" pitchFamily="49" charset="0"/>
              </a:rPr>
              <a:t> * x = </a:t>
            </a:r>
            <a:r>
              <a:rPr lang="en-US" sz="1400" b="1" dirty="0" err="1">
                <a:latin typeface="Courier New" panose="02070309020205020404" pitchFamily="49" charset="0"/>
                <a:cs typeface="Courier New" panose="02070309020205020404" pitchFamily="49" charset="0"/>
              </a:rPr>
              <a:t>krstr_new</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'H');</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'e');</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 ');</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'w');</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'r');</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krstr_append</a:t>
            </a:r>
            <a:r>
              <a:rPr lang="en-US" sz="1400" b="1" dirty="0">
                <a:latin typeface="Courier New" panose="02070309020205020404" pitchFamily="49" charset="0"/>
                <a:cs typeface="Courier New" panose="02070309020205020404" pitchFamily="49" charset="0"/>
              </a:rPr>
              <a:t>(x, 'd');</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83E5487D-8189-D92B-C8CD-606BDF5399E3}"/>
              </a:ext>
            </a:extLst>
          </p:cNvPr>
          <p:cNvSpPr>
            <a:spLocks noGrp="1"/>
          </p:cNvSpPr>
          <p:nvPr>
            <p:ph type="title"/>
          </p:nvPr>
        </p:nvSpPr>
        <p:spPr/>
        <p:txBody>
          <a:bodyPr/>
          <a:lstStyle/>
          <a:p>
            <a:pPr algn="r"/>
            <a:r>
              <a:rPr lang="en-US" dirty="0" err="1"/>
              <a:t>krstr_append</a:t>
            </a:r>
            <a:r>
              <a:rPr lang="en-US" dirty="0"/>
              <a:t>()</a:t>
            </a:r>
          </a:p>
        </p:txBody>
      </p:sp>
      <p:grpSp>
        <p:nvGrpSpPr>
          <p:cNvPr id="19" name="Group 18">
            <a:extLst>
              <a:ext uri="{FF2B5EF4-FFF2-40B4-BE49-F238E27FC236}">
                <a16:creationId xmlns:a16="http://schemas.microsoft.com/office/drawing/2014/main" id="{CA9B6A79-1A42-0EAF-101B-18FA4F5D4E81}"/>
              </a:ext>
            </a:extLst>
          </p:cNvPr>
          <p:cNvGrpSpPr/>
          <p:nvPr/>
        </p:nvGrpSpPr>
        <p:grpSpPr>
          <a:xfrm>
            <a:off x="3156400" y="3705631"/>
            <a:ext cx="3267134" cy="543176"/>
            <a:chOff x="957137" y="5796734"/>
            <a:chExt cx="3267134" cy="543176"/>
          </a:xfrm>
        </p:grpSpPr>
        <p:sp>
          <p:nvSpPr>
            <p:cNvPr id="20" name="Rectangle 19">
              <a:extLst>
                <a:ext uri="{FF2B5EF4-FFF2-40B4-BE49-F238E27FC236}">
                  <a16:creationId xmlns:a16="http://schemas.microsoft.com/office/drawing/2014/main" id="{DA11A7C6-64D7-23F5-F59D-290D150DCA75}"/>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1" name="TextBox 20">
              <a:extLst>
                <a:ext uri="{FF2B5EF4-FFF2-40B4-BE49-F238E27FC236}">
                  <a16:creationId xmlns:a16="http://schemas.microsoft.com/office/drawing/2014/main" id="{C8804C2E-C169-DA07-D904-F854A25B235C}"/>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a:t>
              </a:r>
              <a:r>
                <a:rPr lang="en-US" sz="2050" dirty="0">
                  <a:solidFill>
                    <a:schemeClr val="tx1"/>
                  </a:solidFill>
                  <a:latin typeface="Courier New" panose="02070309020205020404" pitchFamily="49" charset="0"/>
                  <a:cs typeface="Courier New" panose="02070309020205020404" pitchFamily="49" charset="0"/>
                </a:rPr>
                <a:t>∅</a:t>
              </a:r>
            </a:p>
          </p:txBody>
        </p:sp>
      </p:grpSp>
      <p:sp>
        <p:nvSpPr>
          <p:cNvPr id="22" name="Rectangle 21">
            <a:extLst>
              <a:ext uri="{FF2B5EF4-FFF2-40B4-BE49-F238E27FC236}">
                <a16:creationId xmlns:a16="http://schemas.microsoft.com/office/drawing/2014/main" id="{05CB4072-F964-3FBE-F3BC-B6CF70A3A4CB}"/>
              </a:ext>
            </a:extLst>
          </p:cNvPr>
          <p:cNvSpPr/>
          <p:nvPr/>
        </p:nvSpPr>
        <p:spPr>
          <a:xfrm>
            <a:off x="838200" y="293612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9</a:t>
            </a:r>
          </a:p>
        </p:txBody>
      </p:sp>
      <p:sp>
        <p:nvSpPr>
          <p:cNvPr id="23" name="Rectangle 22">
            <a:extLst>
              <a:ext uri="{FF2B5EF4-FFF2-40B4-BE49-F238E27FC236}">
                <a16:creationId xmlns:a16="http://schemas.microsoft.com/office/drawing/2014/main" id="{229C0AAB-8D29-FF50-70F7-808FD0F6C811}"/>
              </a:ext>
            </a:extLst>
          </p:cNvPr>
          <p:cNvSpPr/>
          <p:nvPr/>
        </p:nvSpPr>
        <p:spPr>
          <a:xfrm>
            <a:off x="838200" y="371989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24" name="Curved Connector 23">
            <a:extLst>
              <a:ext uri="{FF2B5EF4-FFF2-40B4-BE49-F238E27FC236}">
                <a16:creationId xmlns:a16="http://schemas.microsoft.com/office/drawing/2014/main" id="{A13F317E-0BEF-AB17-30AC-245CCB0EF856}"/>
              </a:ext>
            </a:extLst>
          </p:cNvPr>
          <p:cNvCxnSpPr>
            <a:cxnSpLocks/>
            <a:endCxn id="21" idx="1"/>
          </p:cNvCxnSpPr>
          <p:nvPr/>
        </p:nvCxnSpPr>
        <p:spPr>
          <a:xfrm>
            <a:off x="2212139" y="3871820"/>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E66AE74-4140-6DFD-1A27-0FCC5F01AFD2}"/>
              </a:ext>
            </a:extLst>
          </p:cNvPr>
          <p:cNvSpPr/>
          <p:nvPr/>
        </p:nvSpPr>
        <p:spPr>
          <a:xfrm>
            <a:off x="838200" y="332801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6" name="Group 5">
            <a:extLst>
              <a:ext uri="{FF2B5EF4-FFF2-40B4-BE49-F238E27FC236}">
                <a16:creationId xmlns:a16="http://schemas.microsoft.com/office/drawing/2014/main" id="{AC58F70E-D8B3-1F28-5D4C-154862FA533E}"/>
              </a:ext>
            </a:extLst>
          </p:cNvPr>
          <p:cNvGrpSpPr/>
          <p:nvPr/>
        </p:nvGrpSpPr>
        <p:grpSpPr>
          <a:xfrm>
            <a:off x="3060619" y="1581736"/>
            <a:ext cx="3267134" cy="543176"/>
            <a:chOff x="957137" y="5796734"/>
            <a:chExt cx="3267134" cy="543176"/>
          </a:xfrm>
        </p:grpSpPr>
        <p:sp>
          <p:nvSpPr>
            <p:cNvPr id="26" name="Rectangle 25">
              <a:extLst>
                <a:ext uri="{FF2B5EF4-FFF2-40B4-BE49-F238E27FC236}">
                  <a16:creationId xmlns:a16="http://schemas.microsoft.com/office/drawing/2014/main" id="{6328A5AE-44B4-705D-AC16-BCE4DCFD8CB8}"/>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7" name="TextBox 26">
              <a:extLst>
                <a:ext uri="{FF2B5EF4-FFF2-40B4-BE49-F238E27FC236}">
                  <a16:creationId xmlns:a16="http://schemas.microsoft.com/office/drawing/2014/main" id="{1280F85E-4FAF-7A00-3A4F-9B50F38FEA9B}"/>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a:t>
              </a:r>
              <a:r>
                <a:rPr lang="en-US" sz="2050" dirty="0">
                  <a:solidFill>
                    <a:schemeClr val="tx1"/>
                  </a:solidFill>
                  <a:latin typeface="Courier New" panose="02070309020205020404" pitchFamily="49" charset="0"/>
                  <a:cs typeface="Courier New" panose="02070309020205020404" pitchFamily="49" charset="0"/>
                </a:rPr>
                <a:t>∅ ? ? ? ? ? ? ?</a:t>
              </a:r>
            </a:p>
          </p:txBody>
        </p:sp>
      </p:grpSp>
      <p:sp>
        <p:nvSpPr>
          <p:cNvPr id="28" name="Rectangle 27">
            <a:extLst>
              <a:ext uri="{FF2B5EF4-FFF2-40B4-BE49-F238E27FC236}">
                <a16:creationId xmlns:a16="http://schemas.microsoft.com/office/drawing/2014/main" id="{5D71D9EA-96F2-E415-2482-8307611E208B}"/>
              </a:ext>
            </a:extLst>
          </p:cNvPr>
          <p:cNvSpPr/>
          <p:nvPr/>
        </p:nvSpPr>
        <p:spPr>
          <a:xfrm>
            <a:off x="742419" y="81222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a:t>
            </a:r>
          </a:p>
        </p:txBody>
      </p:sp>
      <p:sp>
        <p:nvSpPr>
          <p:cNvPr id="29" name="Rectangle 28">
            <a:extLst>
              <a:ext uri="{FF2B5EF4-FFF2-40B4-BE49-F238E27FC236}">
                <a16:creationId xmlns:a16="http://schemas.microsoft.com/office/drawing/2014/main" id="{E4D7A33B-3FC4-02D6-754A-ED5EF2325EFA}"/>
              </a:ext>
            </a:extLst>
          </p:cNvPr>
          <p:cNvSpPr/>
          <p:nvPr/>
        </p:nvSpPr>
        <p:spPr>
          <a:xfrm>
            <a:off x="742419" y="159600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0" name="Curved Connector 29">
            <a:extLst>
              <a:ext uri="{FF2B5EF4-FFF2-40B4-BE49-F238E27FC236}">
                <a16:creationId xmlns:a16="http://schemas.microsoft.com/office/drawing/2014/main" id="{9C3AF0FA-FF27-3B08-6031-E6220800132F}"/>
              </a:ext>
            </a:extLst>
          </p:cNvPr>
          <p:cNvCxnSpPr>
            <a:cxnSpLocks/>
            <a:endCxn id="27" idx="1"/>
          </p:cNvCxnSpPr>
          <p:nvPr/>
        </p:nvCxnSpPr>
        <p:spPr>
          <a:xfrm>
            <a:off x="2116358" y="1747925"/>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6BC4AAC-7194-3B09-4F63-6469A502DA2F}"/>
              </a:ext>
            </a:extLst>
          </p:cNvPr>
          <p:cNvSpPr/>
          <p:nvPr/>
        </p:nvSpPr>
        <p:spPr>
          <a:xfrm>
            <a:off x="742419" y="120411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32" name="Group 31">
            <a:extLst>
              <a:ext uri="{FF2B5EF4-FFF2-40B4-BE49-F238E27FC236}">
                <a16:creationId xmlns:a16="http://schemas.microsoft.com/office/drawing/2014/main" id="{09206BC8-56C7-BB40-7AAE-01F9E6CB83A9}"/>
              </a:ext>
            </a:extLst>
          </p:cNvPr>
          <p:cNvGrpSpPr/>
          <p:nvPr/>
        </p:nvGrpSpPr>
        <p:grpSpPr>
          <a:xfrm>
            <a:off x="3156399" y="5620313"/>
            <a:ext cx="7623217" cy="543176"/>
            <a:chOff x="957137" y="5796734"/>
            <a:chExt cx="3267134" cy="543176"/>
          </a:xfrm>
        </p:grpSpPr>
        <p:sp>
          <p:nvSpPr>
            <p:cNvPr id="33" name="Rectangle 32">
              <a:extLst>
                <a:ext uri="{FF2B5EF4-FFF2-40B4-BE49-F238E27FC236}">
                  <a16:creationId xmlns:a16="http://schemas.microsoft.com/office/drawing/2014/main" id="{938BD050-2506-66B9-4BC4-A47A0FAE28EF}"/>
                </a:ext>
              </a:extLst>
            </p:cNvPr>
            <p:cNvSpPr/>
            <p:nvPr/>
          </p:nvSpPr>
          <p:spPr>
            <a:xfrm>
              <a:off x="995774" y="5796734"/>
              <a:ext cx="2659980"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34" name="TextBox 33">
              <a:extLst>
                <a:ext uri="{FF2B5EF4-FFF2-40B4-BE49-F238E27FC236}">
                  <a16:creationId xmlns:a16="http://schemas.microsoft.com/office/drawing/2014/main" id="{EE63E04B-B9BF-F9A6-40BC-02318BAD00B3}"/>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l</a:t>
              </a:r>
              <a:endParaRPr lang="en-US" sz="2050" dirty="0">
                <a:solidFill>
                  <a:schemeClr val="tx1"/>
                </a:solidFill>
                <a:latin typeface="Courier New" panose="02070309020205020404" pitchFamily="49" charset="0"/>
                <a:cs typeface="Courier New" panose="02070309020205020404" pitchFamily="49" charset="0"/>
              </a:endParaRPr>
            </a:p>
          </p:txBody>
        </p:sp>
      </p:grpSp>
      <p:sp>
        <p:nvSpPr>
          <p:cNvPr id="35" name="Rectangle 34">
            <a:extLst>
              <a:ext uri="{FF2B5EF4-FFF2-40B4-BE49-F238E27FC236}">
                <a16:creationId xmlns:a16="http://schemas.microsoft.com/office/drawing/2014/main" id="{E540EBAB-5645-8016-4264-DF651B1159EC}"/>
              </a:ext>
            </a:extLst>
          </p:cNvPr>
          <p:cNvSpPr/>
          <p:nvPr/>
        </p:nvSpPr>
        <p:spPr>
          <a:xfrm>
            <a:off x="838200" y="485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11</a:t>
            </a:r>
          </a:p>
        </p:txBody>
      </p:sp>
      <p:sp>
        <p:nvSpPr>
          <p:cNvPr id="36" name="Rectangle 35">
            <a:extLst>
              <a:ext uri="{FF2B5EF4-FFF2-40B4-BE49-F238E27FC236}">
                <a16:creationId xmlns:a16="http://schemas.microsoft.com/office/drawing/2014/main" id="{253298CD-7FAB-9987-39E8-7259A7F7A982}"/>
              </a:ext>
            </a:extLst>
          </p:cNvPr>
          <p:cNvSpPr/>
          <p:nvPr/>
        </p:nvSpPr>
        <p:spPr>
          <a:xfrm>
            <a:off x="838200" y="563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7" name="Curved Connector 36">
            <a:extLst>
              <a:ext uri="{FF2B5EF4-FFF2-40B4-BE49-F238E27FC236}">
                <a16:creationId xmlns:a16="http://schemas.microsoft.com/office/drawing/2014/main" id="{DF939AF0-8870-9EEC-048C-9658EC2D13C1}"/>
              </a:ext>
            </a:extLst>
          </p:cNvPr>
          <p:cNvCxnSpPr>
            <a:cxnSpLocks/>
            <a:endCxn id="34" idx="1"/>
          </p:cNvCxnSpPr>
          <p:nvPr/>
        </p:nvCxnSpPr>
        <p:spPr>
          <a:xfrm>
            <a:off x="2212139" y="5786502"/>
            <a:ext cx="944260"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F1F58609-29E1-57D5-25FE-6DFEA97A9B5E}"/>
              </a:ext>
            </a:extLst>
          </p:cNvPr>
          <p:cNvSpPr/>
          <p:nvPr/>
        </p:nvSpPr>
        <p:spPr>
          <a:xfrm>
            <a:off x="838200" y="524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20</a:t>
            </a:r>
          </a:p>
        </p:txBody>
      </p:sp>
      <p:sp>
        <p:nvSpPr>
          <p:cNvPr id="39" name="TextBox 38">
            <a:extLst>
              <a:ext uri="{FF2B5EF4-FFF2-40B4-BE49-F238E27FC236}">
                <a16:creationId xmlns:a16="http://schemas.microsoft.com/office/drawing/2014/main" id="{BC5A5CA4-5458-5B00-A585-83A982B1A1D9}"/>
              </a:ext>
            </a:extLst>
          </p:cNvPr>
          <p:cNvSpPr txBox="1"/>
          <p:nvPr/>
        </p:nvSpPr>
        <p:spPr>
          <a:xfrm>
            <a:off x="6327753" y="5683476"/>
            <a:ext cx="3308795"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d </a:t>
            </a:r>
            <a:r>
              <a:rPr lang="en-US" sz="2050" dirty="0">
                <a:solidFill>
                  <a:schemeClr val="tx1"/>
                </a:solidFill>
                <a:latin typeface="Courier New" panose="02070309020205020404" pitchFamily="49" charset="0"/>
                <a:cs typeface="Courier New" panose="02070309020205020404" pitchFamily="49" charset="0"/>
              </a:rPr>
              <a:t>∅ ? ? ? ? ? ? ? ?</a:t>
            </a:r>
          </a:p>
        </p:txBody>
      </p:sp>
      <p:sp>
        <p:nvSpPr>
          <p:cNvPr id="40" name="Left-Right Arrow 39">
            <a:extLst>
              <a:ext uri="{FF2B5EF4-FFF2-40B4-BE49-F238E27FC236}">
                <a16:creationId xmlns:a16="http://schemas.microsoft.com/office/drawing/2014/main" id="{2A21625C-9027-E038-8E73-290D0966B4A3}"/>
              </a:ext>
            </a:extLst>
          </p:cNvPr>
          <p:cNvSpPr/>
          <p:nvPr/>
        </p:nvSpPr>
        <p:spPr>
          <a:xfrm>
            <a:off x="4858225" y="4671401"/>
            <a:ext cx="1223493" cy="54317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realloc</a:t>
            </a:r>
            <a:r>
              <a:rPr lang="en-US" dirty="0"/>
              <a:t>()</a:t>
            </a:r>
          </a:p>
        </p:txBody>
      </p:sp>
    </p:spTree>
    <p:extLst>
      <p:ext uri="{BB962C8B-B14F-4D97-AF65-F5344CB8AC3E}">
        <p14:creationId xmlns:p14="http://schemas.microsoft.com/office/powerpoint/2010/main" val="33743050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From ABC to Python</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a:bodyPr>
          <a:lstStyle/>
          <a:p>
            <a:r>
              <a:rPr lang="en-US" dirty="0"/>
              <a:t>Liked the data structures available to users</a:t>
            </a:r>
          </a:p>
          <a:p>
            <a:r>
              <a:rPr lang="en-US" dirty="0"/>
              <a:t>Liked indentation syntax</a:t>
            </a:r>
          </a:p>
          <a:p>
            <a:r>
              <a:rPr lang="en-US" dirty="0"/>
              <a:t>Implementation using B-Trees was too complex</a:t>
            </a:r>
          </a:p>
          <a:p>
            <a:r>
              <a:rPr lang="en-US" dirty="0"/>
              <a:t>Wanted real OO</a:t>
            </a:r>
          </a:p>
          <a:p>
            <a:r>
              <a:rPr lang="en-US" dirty="0"/>
              <a:t>Wanted to call C libraries</a:t>
            </a:r>
          </a:p>
          <a:p>
            <a:r>
              <a:rPr lang="en-US" dirty="0"/>
              <a:t>Wanted lower case keywords to be more UNIX-like</a:t>
            </a:r>
          </a:p>
        </p:txBody>
      </p:sp>
      <p:sp>
        <p:nvSpPr>
          <p:cNvPr id="6" name="TextBox 5">
            <a:extLst>
              <a:ext uri="{FF2B5EF4-FFF2-40B4-BE49-F238E27FC236}">
                <a16:creationId xmlns:a16="http://schemas.microsoft.com/office/drawing/2014/main" id="{DF409A8B-770B-77F0-C770-70A53F758DC8}"/>
              </a:ext>
            </a:extLst>
          </p:cNvPr>
          <p:cNvSpPr txBox="1"/>
          <p:nvPr/>
        </p:nvSpPr>
        <p:spPr>
          <a:xfrm>
            <a:off x="6315314" y="102790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
        <p:nvSpPr>
          <p:cNvPr id="4" name="TextBox 3">
            <a:extLst>
              <a:ext uri="{FF2B5EF4-FFF2-40B4-BE49-F238E27FC236}">
                <a16:creationId xmlns:a16="http://schemas.microsoft.com/office/drawing/2014/main" id="{D40AB46A-600A-C01D-66D1-B36B127C2AB9}"/>
              </a:ext>
            </a:extLst>
          </p:cNvPr>
          <p:cNvSpPr txBox="1"/>
          <p:nvPr/>
        </p:nvSpPr>
        <p:spPr>
          <a:xfrm>
            <a:off x="6177455" y="3722012"/>
            <a:ext cx="5561138" cy="2031325"/>
          </a:xfrm>
          <a:prstGeom prst="rect">
            <a:avLst/>
          </a:prstGeom>
          <a:noFill/>
        </p:spPr>
        <p:txBody>
          <a:bodyPr wrap="none" rtlCol="0">
            <a:spAutoFit/>
          </a:bodyPr>
          <a:lstStyle/>
          <a:p>
            <a:r>
              <a:rPr lang="en-US" b="1" dirty="0">
                <a:effectLst/>
                <a:latin typeface="Courier" panose="02070309020205020404" pitchFamily="49" charset="0"/>
              </a:rPr>
              <a:t>def words(document):</a:t>
            </a:r>
          </a:p>
          <a:p>
            <a:r>
              <a:rPr lang="en-US" b="1" dirty="0">
                <a:effectLst/>
                <a:latin typeface="Courier" panose="02070309020205020404" pitchFamily="49" charset="0"/>
              </a:rPr>
              <a:t>    collection = []</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a:t>
            </a:r>
            <a:r>
              <a:rPr lang="en-US" b="1" dirty="0" err="1">
                <a:effectLst/>
                <a:latin typeface="Courier" panose="02070309020205020404" pitchFamily="49" charset="0"/>
              </a:rPr>
              <a:t>line.split</a:t>
            </a:r>
            <a:r>
              <a:rPr lang="en-US" b="1" dirty="0">
                <a:effectLst/>
                <a:latin typeface="Courier" panose="02070309020205020404" pitchFamily="49" charset="0"/>
              </a:rPr>
              <a:t>():</a:t>
            </a:r>
          </a:p>
          <a:p>
            <a:r>
              <a:rPr lang="en-US" b="1" dirty="0">
                <a:effectLst/>
                <a:latin typeface="Courier" panose="02070309020205020404" pitchFamily="49" charset="0"/>
              </a:rPr>
              <a:t>            if word not in collection :</a:t>
            </a:r>
          </a:p>
          <a:p>
            <a:r>
              <a:rPr lang="en-US" b="1" dirty="0">
                <a:effectLst/>
                <a:latin typeface="Courier" panose="02070309020205020404" pitchFamily="49" charset="0"/>
              </a:rPr>
              <a:t>                </a:t>
            </a:r>
            <a:r>
              <a:rPr lang="en-US" b="1" dirty="0" err="1">
                <a:effectLst/>
                <a:latin typeface="Courier" panose="02070309020205020404" pitchFamily="49" charset="0"/>
              </a:rPr>
              <a:t>collection.append</a:t>
            </a:r>
            <a:r>
              <a:rPr lang="en-US" b="1" dirty="0">
                <a:effectLst/>
                <a:latin typeface="Courier" panose="02070309020205020404" pitchFamily="49" charset="0"/>
              </a:rPr>
              <a:t>(word)</a:t>
            </a:r>
          </a:p>
          <a:p>
            <a:r>
              <a:rPr lang="en-US" b="1" dirty="0">
                <a:effectLst/>
                <a:latin typeface="Courier" panose="02070309020205020404" pitchFamily="49" charset="0"/>
              </a:rPr>
              <a:t>    return collection</a:t>
            </a:r>
          </a:p>
        </p:txBody>
      </p:sp>
    </p:spTree>
    <p:extLst>
      <p:ext uri="{BB962C8B-B14F-4D97-AF65-F5344CB8AC3E}">
        <p14:creationId xmlns:p14="http://schemas.microsoft.com/office/powerpoint/2010/main" val="36391373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Modula 3 (1988)</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lstStyle/>
          <a:p>
            <a:r>
              <a:rPr lang="en-US" dirty="0"/>
              <a:t>Nice OO pattern</a:t>
            </a:r>
          </a:p>
          <a:p>
            <a:r>
              <a:rPr lang="en-US" dirty="0"/>
              <a:t>Information Hiding</a:t>
            </a:r>
          </a:p>
          <a:p>
            <a:r>
              <a:rPr lang="en-US" dirty="0"/>
              <a:t>Attributes</a:t>
            </a:r>
          </a:p>
          <a:p>
            <a:r>
              <a:rPr lang="en-US" dirty="0"/>
              <a:t>Methods</a:t>
            </a:r>
          </a:p>
          <a:p>
            <a:r>
              <a:rPr lang="en-US" dirty="0"/>
              <a:t>The concept of 'self' as first parameter to methods</a:t>
            </a:r>
          </a:p>
        </p:txBody>
      </p:sp>
      <p:sp>
        <p:nvSpPr>
          <p:cNvPr id="6" name="TextBox 5">
            <a:extLst>
              <a:ext uri="{FF2B5EF4-FFF2-40B4-BE49-F238E27FC236}">
                <a16:creationId xmlns:a16="http://schemas.microsoft.com/office/drawing/2014/main" id="{DF409A8B-770B-77F0-C770-70A53F758DC8}"/>
              </a:ext>
            </a:extLst>
          </p:cNvPr>
          <p:cNvSpPr txBox="1"/>
          <p:nvPr/>
        </p:nvSpPr>
        <p:spPr>
          <a:xfrm>
            <a:off x="6015613" y="285647"/>
            <a:ext cx="5984331" cy="6555641"/>
          </a:xfrm>
          <a:prstGeom prst="rect">
            <a:avLst/>
          </a:prstGeom>
          <a:noFill/>
        </p:spPr>
        <p:txBody>
          <a:bodyPr wrap="none" rtlCol="0">
            <a:spAutoFit/>
          </a:bodyPr>
          <a:lstStyle/>
          <a:p>
            <a:r>
              <a:rPr lang="en-US" sz="1400" b="1" dirty="0">
                <a:effectLst/>
                <a:latin typeface="Courier" panose="02070309020205020404" pitchFamily="49" charset="0"/>
              </a:rPr>
              <a:t>MODULE Person;</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REVEAL T = Public BRANDED </a:t>
            </a:r>
          </a:p>
          <a:p>
            <a:r>
              <a:rPr lang="en-US" sz="1400" b="1" dirty="0">
                <a:effectLst/>
                <a:latin typeface="Courier" panose="02070309020205020404" pitchFamily="49" charset="0"/>
              </a:rPr>
              <a:t>OBJECT </a:t>
            </a:r>
          </a:p>
          <a:p>
            <a:r>
              <a:rPr lang="en-US" sz="1400" b="1" dirty="0">
                <a:effectLst/>
                <a:latin typeface="Courier" panose="02070309020205020404" pitchFamily="49" charset="0"/>
              </a:rPr>
              <a:t>  name: TEXT;   (* These two variables *)</a:t>
            </a:r>
          </a:p>
          <a:p>
            <a:r>
              <a:rPr lang="en-US" sz="1400" b="1" dirty="0">
                <a:effectLst/>
                <a:latin typeface="Courier" panose="02070309020205020404" pitchFamily="49" charset="0"/>
              </a:rPr>
              <a:t>  age: INTEGER; (* are private. *)</a:t>
            </a:r>
          </a:p>
          <a:p>
            <a:r>
              <a:rPr lang="en-US" sz="1400" b="1" dirty="0">
                <a:effectLst/>
                <a:latin typeface="Courier" panose="02070309020205020404" pitchFamily="49" charset="0"/>
              </a:rPr>
              <a:t>OVERRIDES</a:t>
            </a:r>
          </a:p>
          <a:p>
            <a:r>
              <a:rPr lang="en-US" sz="1400" b="1" dirty="0">
                <a:effectLst/>
                <a:latin typeface="Courier" panose="02070309020205020404" pitchFamily="49" charset="0"/>
              </a:rPr>
              <a:t>  </a:t>
            </a:r>
            <a:r>
              <a:rPr lang="en-US" sz="1400" b="1" dirty="0" err="1">
                <a:effectLst/>
                <a:latin typeface="Courier" panose="02070309020205020404" pitchFamily="49" charset="0"/>
              </a:rPr>
              <a:t>getAge</a:t>
            </a:r>
            <a:r>
              <a:rPr lang="en-US" sz="1400" b="1" dirty="0">
                <a:effectLst/>
                <a:latin typeface="Courier" panose="02070309020205020404" pitchFamily="49" charset="0"/>
              </a:rPr>
              <a:t> := Age;</a:t>
            </a:r>
          </a:p>
          <a:p>
            <a:r>
              <a:rPr lang="en-US" sz="1400" b="1" dirty="0">
                <a:effectLst/>
                <a:latin typeface="Courier" panose="02070309020205020404" pitchFamily="49" charset="0"/>
              </a:rPr>
              <a:t>  </a:t>
            </a:r>
            <a:r>
              <a:rPr lang="en-US" sz="1400" b="1" dirty="0" err="1">
                <a:effectLst/>
                <a:latin typeface="Courier" panose="02070309020205020404" pitchFamily="49" charset="0"/>
              </a:rPr>
              <a:t>init</a:t>
            </a:r>
            <a:r>
              <a:rPr lang="en-US" sz="1400" b="1" dirty="0">
                <a:effectLst/>
                <a:latin typeface="Courier" panose="02070309020205020404" pitchFamily="49" charset="0"/>
              </a:rPr>
              <a:t> := Init;</a:t>
            </a:r>
          </a:p>
          <a:p>
            <a:r>
              <a:rPr lang="en-US" sz="1400" b="1" dirty="0">
                <a:effectLst/>
                <a:latin typeface="Courier" panose="02070309020205020404" pitchFamily="49" charset="0"/>
              </a:rPr>
              <a:t>END;</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Age(self: T): INTEGER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RETURN </a:t>
            </a:r>
            <a:r>
              <a:rPr lang="en-US" sz="1400" b="1" dirty="0" err="1">
                <a:effectLst/>
                <a:latin typeface="Courier" panose="02070309020205020404" pitchFamily="49" charset="0"/>
              </a:rPr>
              <a:t>self.age</a:t>
            </a:r>
            <a:r>
              <a:rPr lang="en-US" sz="1400" b="1" dirty="0">
                <a:effectLst/>
                <a:latin typeface="Courier" panose="02070309020205020404" pitchFamily="49" charset="0"/>
              </a:rPr>
              <a:t>;</a:t>
            </a:r>
          </a:p>
          <a:p>
            <a:r>
              <a:rPr lang="en-US" sz="1400" b="1" dirty="0">
                <a:effectLst/>
                <a:latin typeface="Courier" panose="02070309020205020404" pitchFamily="49" charset="0"/>
              </a:rPr>
              <a:t>  END Age;</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Init(self: T; name: TEXT; age: INTEGER): T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a:t>
            </a:r>
            <a:r>
              <a:rPr lang="en-US" sz="1400" b="1" dirty="0" err="1">
                <a:effectLst/>
                <a:latin typeface="Courier" panose="02070309020205020404" pitchFamily="49" charset="0"/>
              </a:rPr>
              <a:t>self.name</a:t>
            </a:r>
            <a:r>
              <a:rPr lang="en-US" sz="1400" b="1" dirty="0">
                <a:effectLst/>
                <a:latin typeface="Courier" panose="02070309020205020404" pitchFamily="49" charset="0"/>
              </a:rPr>
              <a:t> := name;</a:t>
            </a:r>
          </a:p>
          <a:p>
            <a:r>
              <a:rPr lang="en-US" sz="1400" b="1" dirty="0">
                <a:effectLst/>
                <a:latin typeface="Courier" panose="02070309020205020404" pitchFamily="49" charset="0"/>
              </a:rPr>
              <a:t>    </a:t>
            </a:r>
            <a:r>
              <a:rPr lang="en-US" sz="1400" b="1" dirty="0" err="1">
                <a:effectLst/>
                <a:latin typeface="Courier" panose="02070309020205020404" pitchFamily="49" charset="0"/>
              </a:rPr>
              <a:t>self.age</a:t>
            </a:r>
            <a:r>
              <a:rPr lang="en-US" sz="1400" b="1" dirty="0">
                <a:effectLst/>
                <a:latin typeface="Courier" panose="02070309020205020404" pitchFamily="49" charset="0"/>
              </a:rPr>
              <a:t> := age;</a:t>
            </a:r>
          </a:p>
          <a:p>
            <a:r>
              <a:rPr lang="en-US" sz="1400" b="1" dirty="0">
                <a:effectLst/>
                <a:latin typeface="Courier" panose="02070309020205020404" pitchFamily="49" charset="0"/>
              </a:rPr>
              <a:t>  RETURN self;</a:t>
            </a:r>
          </a:p>
          <a:p>
            <a:r>
              <a:rPr lang="en-US" sz="1400" b="1" dirty="0">
                <a:effectLst/>
                <a:latin typeface="Courier" panose="02070309020205020404" pitchFamily="49" charset="0"/>
              </a:rPr>
              <a:t>  END Init;</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BEGIN</a:t>
            </a:r>
          </a:p>
          <a:p>
            <a:r>
              <a:rPr lang="en-US" sz="1400" b="1" dirty="0">
                <a:effectLst/>
                <a:latin typeface="Courier" panose="02070309020205020404" pitchFamily="49" charset="0"/>
              </a:rPr>
              <a:t>END Person.</a:t>
            </a:r>
          </a:p>
        </p:txBody>
      </p:sp>
      <p:sp>
        <p:nvSpPr>
          <p:cNvPr id="8" name="TextBox 7">
            <a:extLst>
              <a:ext uri="{FF2B5EF4-FFF2-40B4-BE49-F238E27FC236}">
                <a16:creationId xmlns:a16="http://schemas.microsoft.com/office/drawing/2014/main" id="{8D44F8AC-B65D-6BD1-46D2-7F89E810CC83}"/>
              </a:ext>
            </a:extLst>
          </p:cNvPr>
          <p:cNvSpPr txBox="1"/>
          <p:nvPr/>
        </p:nvSpPr>
        <p:spPr>
          <a:xfrm>
            <a:off x="838200" y="6203021"/>
            <a:ext cx="4447233" cy="369332"/>
          </a:xfrm>
          <a:prstGeom prst="rect">
            <a:avLst/>
          </a:prstGeom>
          <a:noFill/>
        </p:spPr>
        <p:txBody>
          <a:bodyPr wrap="square">
            <a:spAutoFit/>
          </a:bodyPr>
          <a:lstStyle/>
          <a:p>
            <a:r>
              <a:rPr lang="en-US" dirty="0"/>
              <a:t>https://</a:t>
            </a:r>
            <a:r>
              <a:rPr lang="en-US" dirty="0" err="1"/>
              <a:t>en.wikipedia.org</a:t>
            </a:r>
            <a:r>
              <a:rPr lang="en-US" dirty="0"/>
              <a:t>/wiki/Modula-3</a:t>
            </a:r>
          </a:p>
        </p:txBody>
      </p:sp>
    </p:spTree>
    <p:extLst>
      <p:ext uri="{BB962C8B-B14F-4D97-AF65-F5344CB8AC3E}">
        <p14:creationId xmlns:p14="http://schemas.microsoft.com/office/powerpoint/2010/main" val="212610805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a:t>
            </a:r>
            <a:r>
              <a:rPr lang="en-US" sz="3100" kern="1200">
                <a:solidFill>
                  <a:schemeClr val="bg1"/>
                </a:solidFill>
                <a:latin typeface="+mj-lt"/>
                <a:ea typeface="+mj-ea"/>
                <a:cs typeface="+mj-cs"/>
              </a:rPr>
              <a:t>Rossum again and </a:t>
            </a:r>
            <a:r>
              <a:rPr lang="en-US" sz="3100" kern="1200" dirty="0">
                <a:solidFill>
                  <a:schemeClr val="bg1"/>
                </a:solidFill>
                <a:latin typeface="+mj-lt"/>
                <a:ea typeface="+mj-ea"/>
                <a:cs typeface="+mj-cs"/>
              </a:rPr>
              <a:t>talk about what inspired him as he was designing Object Orientation in Python.</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306607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4AE3D-C70D-220E-82A8-C1D64A900A0F}"/>
              </a:ext>
            </a:extLst>
          </p:cNvPr>
          <p:cNvSpPr>
            <a:spLocks noGrp="1"/>
          </p:cNvSpPr>
          <p:nvPr>
            <p:ph type="title"/>
          </p:nvPr>
        </p:nvSpPr>
        <p:spPr/>
        <p:txBody>
          <a:bodyPr/>
          <a:lstStyle/>
          <a:p>
            <a:r>
              <a:rPr lang="en-US" dirty="0"/>
              <a:t>Acknowledgements / Contributions</a:t>
            </a:r>
          </a:p>
        </p:txBody>
      </p:sp>
      <p:sp>
        <p:nvSpPr>
          <p:cNvPr id="7" name="TextBox 6">
            <a:extLst>
              <a:ext uri="{FF2B5EF4-FFF2-40B4-BE49-F238E27FC236}">
                <a16:creationId xmlns:a16="http://schemas.microsoft.com/office/drawing/2014/main" id="{D1725F2C-A6DC-4096-AD36-A6A5AF1FFD40}"/>
              </a:ext>
            </a:extLst>
          </p:cNvPr>
          <p:cNvSpPr txBox="1"/>
          <p:nvPr/>
        </p:nvSpPr>
        <p:spPr>
          <a:xfrm>
            <a:off x="838201" y="1502688"/>
            <a:ext cx="5055704" cy="2492990"/>
          </a:xfrm>
          <a:prstGeom prst="rect">
            <a:avLst/>
          </a:prstGeom>
          <a:noFill/>
        </p:spPr>
        <p:txBody>
          <a:bodyPr wrap="square" rtlCol="0">
            <a:spAutoFit/>
          </a:bodyPr>
          <a:lstStyle/>
          <a:p>
            <a:r>
              <a:rPr lang="en-US" sz="1200" dirty="0"/>
              <a:t>These slides are Copyright 2023-  Charles R. Severance (</a:t>
            </a:r>
            <a:r>
              <a:rPr lang="en-US" sz="1200" dirty="0" err="1"/>
              <a:t>online.dr-chuck.com</a:t>
            </a:r>
            <a:r>
              <a:rPr lang="en-US" sz="1200" dirty="0"/>
              <a:t>) as part of www.cc4e.com and made available under a Creative Commons Attribution 4.0 License.  Please maintain this last slide in all copies of the document to comply with the attribution requirements of the license.  If you make a change, feel free to add your name and organization to the list of contributors on this page as you republish the materials.</a:t>
            </a:r>
          </a:p>
          <a:p>
            <a:endParaRPr lang="en-US" sz="1200" dirty="0"/>
          </a:p>
          <a:p>
            <a:r>
              <a:rPr lang="en-US" sz="1200" dirty="0"/>
              <a:t>Initial Development: Charles Severance, University of Michigan School of Information</a:t>
            </a:r>
          </a:p>
          <a:p>
            <a:endParaRPr lang="en-US" sz="1200" dirty="0"/>
          </a:p>
          <a:p>
            <a:r>
              <a:rPr lang="en-US" sz="1200" b="1" dirty="0"/>
              <a:t>Insert new Contributors and Translators here including names and dates</a:t>
            </a:r>
          </a:p>
          <a:p>
            <a:endParaRPr lang="en-US" sz="1200" dirty="0"/>
          </a:p>
          <a:p>
            <a:endParaRPr lang="en-US" sz="1200" dirty="0"/>
          </a:p>
        </p:txBody>
      </p:sp>
      <p:sp>
        <p:nvSpPr>
          <p:cNvPr id="8" name="TextBox 7">
            <a:extLst>
              <a:ext uri="{FF2B5EF4-FFF2-40B4-BE49-F238E27FC236}">
                <a16:creationId xmlns:a16="http://schemas.microsoft.com/office/drawing/2014/main" id="{A5B0D5A1-502A-F6A1-76FD-6D954B37EE94}"/>
              </a:ext>
            </a:extLst>
          </p:cNvPr>
          <p:cNvSpPr txBox="1"/>
          <p:nvPr/>
        </p:nvSpPr>
        <p:spPr>
          <a:xfrm>
            <a:off x="6298097" y="1502688"/>
            <a:ext cx="5055704" cy="461665"/>
          </a:xfrm>
          <a:prstGeom prst="rect">
            <a:avLst/>
          </a:prstGeom>
          <a:noFill/>
        </p:spPr>
        <p:txBody>
          <a:bodyPr wrap="square" rtlCol="0">
            <a:spAutoFit/>
          </a:bodyPr>
          <a:lstStyle/>
          <a:p>
            <a:r>
              <a:rPr lang="en-US" sz="1200" b="1" dirty="0"/>
              <a:t>Continue new Contributors and Translators here</a:t>
            </a:r>
          </a:p>
          <a:p>
            <a:endParaRPr lang="en-US" sz="1200" dirty="0"/>
          </a:p>
        </p:txBody>
      </p:sp>
    </p:spTree>
    <p:extLst>
      <p:ext uri="{BB962C8B-B14F-4D97-AF65-F5344CB8AC3E}">
        <p14:creationId xmlns:p14="http://schemas.microsoft.com/office/powerpoint/2010/main" val="2963881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list()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r>
              <a:rPr lang="en-US" dirty="0"/>
              <a:t>www.cc4e.com/code  epilogue / </a:t>
            </a:r>
            <a:r>
              <a:rPr lang="en-US" dirty="0" err="1"/>
              <a:t>krlist.c</a:t>
            </a:r>
            <a:endParaRPr lang="en-US" dirty="0"/>
          </a:p>
          <a:p>
            <a:endParaRPr lang="en-US" dirty="0"/>
          </a:p>
        </p:txBody>
      </p:sp>
    </p:spTree>
    <p:extLst>
      <p:ext uri="{BB962C8B-B14F-4D97-AF65-F5344CB8AC3E}">
        <p14:creationId xmlns:p14="http://schemas.microsoft.com/office/powerpoint/2010/main" val="3136302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7223" y="880446"/>
            <a:ext cx="5368777" cy="477053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*head;</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*tail;</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krlist_new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p-&gt;head = NULL;</a:t>
            </a:r>
          </a:p>
          <a:p>
            <a:r>
              <a:rPr lang="en-US" sz="1600" b="1" dirty="0">
                <a:latin typeface="Courier New" panose="02070309020205020404" pitchFamily="49" charset="0"/>
                <a:cs typeface="Courier New" panose="02070309020205020404" pitchFamily="49" charset="0"/>
              </a:rPr>
              <a:t>    p-&gt;tail = NULL;</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10" name="Rectangle 9">
            <a:extLst>
              <a:ext uri="{FF2B5EF4-FFF2-40B4-BE49-F238E27FC236}">
                <a16:creationId xmlns:a16="http://schemas.microsoft.com/office/drawing/2014/main" id="{DD038CBB-085B-5985-21B6-C856EDC9B5FE}"/>
              </a:ext>
            </a:extLst>
          </p:cNvPr>
          <p:cNvSpPr/>
          <p:nvPr/>
        </p:nvSpPr>
        <p:spPr>
          <a:xfrm>
            <a:off x="5164332" y="201365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0</a:t>
            </a:r>
          </a:p>
        </p:txBody>
      </p:sp>
      <p:sp>
        <p:nvSpPr>
          <p:cNvPr id="11" name="Rectangle 10">
            <a:extLst>
              <a:ext uri="{FF2B5EF4-FFF2-40B4-BE49-F238E27FC236}">
                <a16:creationId xmlns:a16="http://schemas.microsoft.com/office/drawing/2014/main" id="{950FA2DD-C8E9-7AED-DE8B-9101D690481A}"/>
              </a:ext>
            </a:extLst>
          </p:cNvPr>
          <p:cNvSpPr/>
          <p:nvPr/>
        </p:nvSpPr>
        <p:spPr>
          <a:xfrm>
            <a:off x="5164332" y="279743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0</a:t>
            </a:r>
          </a:p>
        </p:txBody>
      </p:sp>
      <p:sp>
        <p:nvSpPr>
          <p:cNvPr id="12" name="Rectangle 11">
            <a:extLst>
              <a:ext uri="{FF2B5EF4-FFF2-40B4-BE49-F238E27FC236}">
                <a16:creationId xmlns:a16="http://schemas.microsoft.com/office/drawing/2014/main" id="{3FB467B9-7AA7-8AF0-92E3-CD41B8BDE318}"/>
              </a:ext>
            </a:extLst>
          </p:cNvPr>
          <p:cNvSpPr/>
          <p:nvPr/>
        </p:nvSpPr>
        <p:spPr>
          <a:xfrm>
            <a:off x="5164332" y="240554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0</a:t>
            </a:r>
          </a:p>
        </p:txBody>
      </p:sp>
      <p:sp>
        <p:nvSpPr>
          <p:cNvPr id="13" name="Rectangle 12">
            <a:extLst>
              <a:ext uri="{FF2B5EF4-FFF2-40B4-BE49-F238E27FC236}">
                <a16:creationId xmlns:a16="http://schemas.microsoft.com/office/drawing/2014/main" id="{9BAA5632-5215-CF93-CA3B-59C7AD0C1CE6}"/>
              </a:ext>
            </a:extLst>
          </p:cNvPr>
          <p:cNvSpPr/>
          <p:nvPr/>
        </p:nvSpPr>
        <p:spPr>
          <a:xfrm>
            <a:off x="8483251" y="88044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14" name="Rectangle 13">
            <a:extLst>
              <a:ext uri="{FF2B5EF4-FFF2-40B4-BE49-F238E27FC236}">
                <a16:creationId xmlns:a16="http://schemas.microsoft.com/office/drawing/2014/main" id="{82ADF982-C747-0486-0C37-E2FC952AA575}"/>
              </a:ext>
            </a:extLst>
          </p:cNvPr>
          <p:cNvSpPr/>
          <p:nvPr/>
        </p:nvSpPr>
        <p:spPr>
          <a:xfrm>
            <a:off x="8483251" y="127233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0</a:t>
            </a:r>
          </a:p>
        </p:txBody>
      </p:sp>
      <p:sp>
        <p:nvSpPr>
          <p:cNvPr id="15" name="Rectangle 14">
            <a:extLst>
              <a:ext uri="{FF2B5EF4-FFF2-40B4-BE49-F238E27FC236}">
                <a16:creationId xmlns:a16="http://schemas.microsoft.com/office/drawing/2014/main" id="{8B792086-F013-2F49-23E7-DB2A5261B78C}"/>
              </a:ext>
            </a:extLst>
          </p:cNvPr>
          <p:cNvSpPr/>
          <p:nvPr/>
        </p:nvSpPr>
        <p:spPr>
          <a:xfrm>
            <a:off x="10688167" y="90519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cxnSp>
        <p:nvCxnSpPr>
          <p:cNvPr id="17" name="Curved Connector 16">
            <a:extLst>
              <a:ext uri="{FF2B5EF4-FFF2-40B4-BE49-F238E27FC236}">
                <a16:creationId xmlns:a16="http://schemas.microsoft.com/office/drawing/2014/main" id="{92EDB3CE-E5AA-7EFC-C8C0-87EE26E606DF}"/>
              </a:ext>
            </a:extLst>
          </p:cNvPr>
          <p:cNvCxnSpPr>
            <a:cxnSpLocks/>
            <a:endCxn id="15" idx="1"/>
          </p:cNvCxnSpPr>
          <p:nvPr/>
        </p:nvCxnSpPr>
        <p:spPr>
          <a:xfrm>
            <a:off x="9627022" y="106924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799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84720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krlist_append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r>
              <a:rPr lang="en-US" sz="1800" b="1" dirty="0">
                <a:solidFill>
                  <a:schemeClr val="tx1"/>
                </a:solidFill>
                <a:latin typeface="Courier New" panose="02070309020205020404" pitchFamily="49" charset="0"/>
                <a:cs typeface="Courier New" panose="02070309020205020404" pitchFamily="49" charset="0"/>
              </a:rPr>
              <a:t>∅</a:t>
            </a:r>
            <a:r>
              <a:rPr lang="en-US" b="1" dirty="0">
                <a:solidFill>
                  <a:schemeClr val="tx1"/>
                </a:solidFill>
                <a:latin typeface="Courier New" panose="02070309020205020404" pitchFamily="49" charset="0"/>
                <a:cs typeface="Courier New" panose="02070309020205020404" pitchFamily="49" charset="0"/>
              </a:rPr>
              <a:t>   </a:t>
            </a: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2</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urved Connector 29">
            <a:extLst>
              <a:ext uri="{FF2B5EF4-FFF2-40B4-BE49-F238E27FC236}">
                <a16:creationId xmlns:a16="http://schemas.microsoft.com/office/drawing/2014/main" id="{80C0EC12-7B48-800A-BF9A-9CC9BB86D9E1}"/>
              </a:ext>
            </a:extLst>
          </p:cNvPr>
          <p:cNvCxnSpPr>
            <a:cxnSpLocks/>
            <a:endCxn id="7" idx="1"/>
          </p:cNvCxnSpPr>
          <p:nvPr/>
        </p:nvCxnSpPr>
        <p:spPr>
          <a:xfrm rot="5400000" flipH="1" flipV="1">
            <a:off x="7542784" y="3362518"/>
            <a:ext cx="1466326" cy="866418"/>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0739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krlist_append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krlist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45E92903-33F2-1C99-D9D7-BB68EAC5470F}"/>
              </a:ext>
            </a:extLst>
          </p:cNvPr>
          <p:cNvSpPr/>
          <p:nvPr/>
        </p:nvSpPr>
        <p:spPr>
          <a:xfrm>
            <a:off x="8709156" y="4176880"/>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D2EC7FA1-4438-5D09-0C36-66D5C8E86300}"/>
              </a:ext>
            </a:extLst>
          </p:cNvPr>
          <p:cNvSpPr/>
          <p:nvPr/>
        </p:nvSpPr>
        <p:spPr>
          <a:xfrm>
            <a:off x="8709156" y="45687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next:  </a:t>
            </a:r>
            <a:r>
              <a:rPr lang="en-US" sz="1800" b="1" dirty="0">
                <a:solidFill>
                  <a:schemeClr val="tx1"/>
                </a:solidFill>
                <a:latin typeface="Courier New" panose="02070309020205020404" pitchFamily="49" charset="0"/>
                <a:cs typeface="Courier New" panose="02070309020205020404" pitchFamily="49" charset="0"/>
              </a:rPr>
              <a:t>∅</a:t>
            </a:r>
            <a:endParaRPr lang="en-US" b="1"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B8AAC495-F061-27BD-980C-F5D26C22711B}"/>
              </a:ext>
            </a:extLst>
          </p:cNvPr>
          <p:cNvSpPr/>
          <p:nvPr/>
        </p:nvSpPr>
        <p:spPr>
          <a:xfrm>
            <a:off x="10914072" y="4192923"/>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3C1A8D42-7BD0-3EE1-78A7-190F72176E69}"/>
              </a:ext>
            </a:extLst>
          </p:cNvPr>
          <p:cNvCxnSpPr>
            <a:cxnSpLocks/>
            <a:endCxn id="9" idx="0"/>
          </p:cNvCxnSpPr>
          <p:nvPr/>
        </p:nvCxnSpPr>
        <p:spPr>
          <a:xfrm rot="5400000">
            <a:off x="9223566" y="3634868"/>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AA5E3B5C-925B-0055-E368-32D84D7B4336}"/>
              </a:ext>
            </a:extLst>
          </p:cNvPr>
          <p:cNvCxnSpPr>
            <a:cxnSpLocks/>
            <a:endCxn id="13" idx="1"/>
          </p:cNvCxnSpPr>
          <p:nvPr/>
        </p:nvCxnSpPr>
        <p:spPr>
          <a:xfrm>
            <a:off x="9852927" y="4368468"/>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 name="Curved Connector 1">
            <a:extLst>
              <a:ext uri="{FF2B5EF4-FFF2-40B4-BE49-F238E27FC236}">
                <a16:creationId xmlns:a16="http://schemas.microsoft.com/office/drawing/2014/main" id="{8A2B23CC-FEA5-4128-8357-2432644B7E75}"/>
              </a:ext>
            </a:extLst>
          </p:cNvPr>
          <p:cNvCxnSpPr>
            <a:cxnSpLocks/>
            <a:endCxn id="9" idx="1"/>
          </p:cNvCxnSpPr>
          <p:nvPr/>
        </p:nvCxnSpPr>
        <p:spPr>
          <a:xfrm flipV="1">
            <a:off x="7753592" y="4372823"/>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1208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4076</TotalTime>
  <Words>4816</Words>
  <Application>Microsoft Macintosh PowerPoint</Application>
  <PresentationFormat>Widescreen</PresentationFormat>
  <Paragraphs>919</Paragraphs>
  <Slides>53</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53</vt:i4>
      </vt:variant>
    </vt:vector>
  </HeadingPairs>
  <TitlesOfParts>
    <vt:vector size="62" baseType="lpstr">
      <vt:lpstr>ＭＳ Ｐゴシック</vt:lpstr>
      <vt:lpstr>Arial</vt:lpstr>
      <vt:lpstr>Calibri</vt:lpstr>
      <vt:lpstr>Calibri Light</vt:lpstr>
      <vt:lpstr>Courier</vt:lpstr>
      <vt:lpstr>Courier New</vt:lpstr>
      <vt:lpstr>Gill Sans</vt:lpstr>
      <vt:lpstr>Wingdings</vt:lpstr>
      <vt:lpstr>Office Theme</vt:lpstr>
      <vt:lpstr>CC4E: Epilogue</vt:lpstr>
      <vt:lpstr>"When you think you're are finished with a journey, is often when you know where the journey actually begins. </vt:lpstr>
      <vt:lpstr>Using K&amp;R patterns to build Python Classes</vt:lpstr>
      <vt:lpstr>Building a Python str() Class</vt:lpstr>
      <vt:lpstr>krstr_append()</vt:lpstr>
      <vt:lpstr>Building a Python list() Class</vt:lpstr>
      <vt:lpstr>PowerPoint Presentation</vt:lpstr>
      <vt:lpstr>PowerPoint Presentation</vt:lpstr>
      <vt:lpstr>PowerPoint Presentation</vt:lpstr>
      <vt:lpstr>Building a Python dict() Class</vt:lpstr>
      <vt:lpstr>Dictionary </vt:lpstr>
      <vt:lpstr>Hashes</vt:lpstr>
      <vt:lpstr>PowerPoint Presentation</vt:lpstr>
      <vt:lpstr>PowerPoint Presentation</vt:lpstr>
      <vt:lpstr>Let's visit Guido van Rossum and ask about the relationship between Python 0.0.1 and Chapter 6 of Kernighan and Ritchie…</vt:lpstr>
      <vt:lpstr>"There are plenty of pointers in Python, but the classic linked list is not used much."                   -- Guido van Rossum</vt:lpstr>
      <vt:lpstr>Surprise!</vt:lpstr>
      <vt:lpstr>Python 1.0 List</vt:lpstr>
      <vt:lpstr>PowerPoint Presentation</vt:lpstr>
      <vt:lpstr>PowerPoint Presentation</vt:lpstr>
      <vt:lpstr>PowerPoint Presentation</vt:lpstr>
      <vt:lpstr>PowerPoint Presentation</vt:lpstr>
      <vt:lpstr>PowerPoint Presentation</vt:lpstr>
      <vt:lpstr>PowerPoint Presentation</vt:lpstr>
      <vt:lpstr>Python 1.0 Dictionary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Python 3.7 Ordered Dictionary</vt:lpstr>
      <vt:lpstr>Recall…</vt:lpstr>
      <vt:lpstr>PowerPoint Presentation</vt:lpstr>
      <vt:lpstr>Summary</vt:lpstr>
      <vt:lpstr>But there is more…</vt:lpstr>
      <vt:lpstr>PowerPoint Presentation</vt:lpstr>
      <vt:lpstr>PowerPoint Presentation</vt:lpstr>
      <vt:lpstr>C++ (1972-1987)</vt:lpstr>
      <vt:lpstr>ABC (1984-1987)</vt:lpstr>
      <vt:lpstr>From ABC to Python</vt:lpstr>
      <vt:lpstr>Modula 3 (1988)</vt:lpstr>
      <vt:lpstr>Let's visit Guido van Rossum again and talk about what inspired him as he was designing Object Orientation in Python.</vt:lpstr>
      <vt:lpstr>Acknowledgements / Contributions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Orientation</dc:title>
  <dc:creator>Severance, Charles</dc:creator>
  <cp:lastModifiedBy>Severance, Charles</cp:lastModifiedBy>
  <cp:revision>150</cp:revision>
  <dcterms:created xsi:type="dcterms:W3CDTF">2023-02-25T13:30:24Z</dcterms:created>
  <dcterms:modified xsi:type="dcterms:W3CDTF">2024-04-22T13:18:30Z</dcterms:modified>
</cp:coreProperties>
</file>

<file path=docProps/thumbnail.jpeg>
</file>